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y="5143500" cx="9144000"/>
  <p:notesSz cx="6858000" cy="9144000"/>
  <p:embeddedFontLst>
    <p:embeddedFont>
      <p:font typeface="Staatliches"/>
      <p:regular r:id="rId47"/>
    </p:embeddedFont>
    <p:embeddedFont>
      <p:font typeface="News Cycle"/>
      <p:regular r:id="rId48"/>
      <p:bold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NewsCycle-regular.fntdata"/><Relationship Id="rId47" Type="http://schemas.openxmlformats.org/officeDocument/2006/relationships/font" Target="fonts/Staatliches-regular.fntdata"/><Relationship Id="rId49" Type="http://schemas.openxmlformats.org/officeDocument/2006/relationships/font" Target="fonts/NewsCycle-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gif>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ytimes.com/elections/2016/results/president" TargetMode="External"/><Relationship Id="rId3" Type="http://schemas.openxmlformats.org/officeDocument/2006/relationships/hyperlink" Target="https://www.wired.com/story/is-us-leaning-red-or-blue-election-maps/"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ashingtonpost.com/graphics/politics/2016-election/how-election-maps-lie/"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earningsolutionsmag.com/articles/misleading-data-visualizations-can-confuse-deceive-learners"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lbertoCairo/status/1183727709005983746?s=20"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nfovis.fh-potsdam.de/readings/Cairo2015.pdf" TargetMode="External"/><Relationship Id="rId3" Type="http://schemas.openxmlformats.org/officeDocument/2006/relationships/hyperlink" Target="https://www.businessinsider.com/pie-charts-are-the-worst-2013-6"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nfovis.fh-potsdam.de/readings/Cairo2015.pdf" TargetMode="External"/><Relationship Id="rId3" Type="http://schemas.openxmlformats.org/officeDocument/2006/relationships/hyperlink" Target="https://www.businessinsider.com/pie-charts-are-the-worst-2013-6"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nfovis.fh-potsdam.de/readings/Cairo2015.pdf" TargetMode="External"/><Relationship Id="rId3" Type="http://schemas.openxmlformats.org/officeDocument/2006/relationships/hyperlink" Target="https://www.businessinsider.com/pie-charts-are-the-worst-2013-6"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nfovis.fh-potsdam.de/readings/Cairo2015.pdf" TargetMode="External"/><Relationship Id="rId3" Type="http://schemas.openxmlformats.org/officeDocument/2006/relationships/hyperlink" Target="https://www.businessinsider.com/pie-charts-are-the-worst-2013-6"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owardsdatascience.com/one-hot-encoding-multicollinearity-and-the-dummy-variable-trap-b5840be3c41a"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ytimes.com/interactive/2018/03/19/upshot/race-class-white-and-black-men.html"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aai.org/ocs/index.php/AAAI/AAAI11/paper/view/3736/4111"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owardsdatascience.com/one-hot-encoding-multicollinearity-and-the-dummy-variable-trap-b5840be3c41a"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everge.com/2017/2/8/14549798/pinterest-lens-visual-discovery-shazam"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ashuvis.github.io/admissions/process-book/" TargetMode="Externa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research.google.com/bigpicture/attacking-discrimination-in-ml/" TargetMode="Externa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61fad8b9c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1fad8b9c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61bcb6ee2f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61bcb6ee2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Left </a:t>
            </a:r>
            <a:r>
              <a:rPr lang="en" u="sng">
                <a:solidFill>
                  <a:schemeClr val="hlink"/>
                </a:solidFill>
                <a:hlinkClick r:id="rId2"/>
              </a:rPr>
              <a:t>https://www.nytimes.com/elections/2016/results/president</a:t>
            </a:r>
            <a:r>
              <a:rPr lang="en"/>
              <a:t> </a:t>
            </a:r>
            <a:endParaRPr/>
          </a:p>
          <a:p>
            <a:pPr indent="0" lvl="0" marL="0" rtl="0" algn="l">
              <a:spcBef>
                <a:spcPts val="0"/>
              </a:spcBef>
              <a:spcAft>
                <a:spcPts val="0"/>
              </a:spcAft>
              <a:buNone/>
            </a:pPr>
            <a:r>
              <a:rPr lang="en"/>
              <a:t>Right </a:t>
            </a:r>
            <a:r>
              <a:rPr lang="en" u="sng">
                <a:solidFill>
                  <a:schemeClr val="hlink"/>
                </a:solidFill>
                <a:hlinkClick r:id="rId3"/>
              </a:rPr>
              <a:t>https://www.wired.com/story/is-us-leaning-red-or-blue-election-maps/</a:t>
            </a:r>
            <a:r>
              <a:rPr lang="en"/>
              <a:t>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61bcb6e7ea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61bcb6e7ea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https://www.washingtonpost.com/graphics/politics/2016-election/how-election-maps-lie/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61ae9bf02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61ae9bf02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https://learningsolutionsmag.com/articles/misleading-data-visualizations-can-confuse-deceive-learners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6239db8d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6239db8d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https://twitter.com/AlbertoCairo/status/1183727709005983746?s=20</a:t>
            </a:r>
            <a:r>
              <a:rPr lang="en"/>
              <a:t>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61ae9bf02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61ae9bf02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Graphics Lies, Misleading Visuals </a:t>
            </a:r>
            <a:r>
              <a:rPr lang="en" u="sng">
                <a:solidFill>
                  <a:schemeClr val="hlink"/>
                </a:solidFill>
                <a:hlinkClick r:id="rId2"/>
              </a:rPr>
              <a:t>https://infovis.fh-potsdam.de/readings/Cairo2015.pdf</a:t>
            </a:r>
            <a:endParaRPr/>
          </a:p>
          <a:p>
            <a:pPr indent="0" lvl="0" marL="0" rtl="0" algn="l">
              <a:spcBef>
                <a:spcPts val="0"/>
              </a:spcBef>
              <a:spcAft>
                <a:spcPts val="0"/>
              </a:spcAft>
              <a:buNone/>
            </a:pPr>
            <a:r>
              <a:rPr lang="en"/>
              <a:t>Pie charts </a:t>
            </a:r>
            <a:r>
              <a:rPr lang="en" u="sng">
                <a:solidFill>
                  <a:schemeClr val="hlink"/>
                </a:solidFill>
                <a:hlinkClick r:id="rId3"/>
              </a:rPr>
              <a:t>https://www.businessinsider.com/pie-charts-are-the-worst-2013-6</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61bcb6ee2f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61bcb6ee2f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Graphics Lies, Misleading Visuals </a:t>
            </a:r>
            <a:r>
              <a:rPr lang="en" u="sng">
                <a:solidFill>
                  <a:schemeClr val="hlink"/>
                </a:solidFill>
                <a:hlinkClick r:id="rId2"/>
              </a:rPr>
              <a:t>https://infovis.fh-potsdam.de/readings/Cairo2015.pdf</a:t>
            </a:r>
            <a:endParaRPr/>
          </a:p>
          <a:p>
            <a:pPr indent="0" lvl="0" marL="0" rtl="0" algn="l">
              <a:spcBef>
                <a:spcPts val="0"/>
              </a:spcBef>
              <a:spcAft>
                <a:spcPts val="0"/>
              </a:spcAft>
              <a:buNone/>
            </a:pPr>
            <a:r>
              <a:rPr lang="en"/>
              <a:t>Pie charts </a:t>
            </a:r>
            <a:r>
              <a:rPr lang="en" u="sng">
                <a:solidFill>
                  <a:schemeClr val="hlink"/>
                </a:solidFill>
                <a:hlinkClick r:id="rId3"/>
              </a:rPr>
              <a:t>https://www.businessinsider.com/pie-charts-are-the-worst-2013-6</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61fad8b9c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61fad8b9c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Graphics Lies, Misleading Visuals </a:t>
            </a:r>
            <a:r>
              <a:rPr lang="en" u="sng">
                <a:solidFill>
                  <a:schemeClr val="hlink"/>
                </a:solidFill>
                <a:hlinkClick r:id="rId2"/>
              </a:rPr>
              <a:t>https://infovis.fh-potsdam.de/readings/Cairo2015.pdf</a:t>
            </a:r>
            <a:endParaRPr/>
          </a:p>
          <a:p>
            <a:pPr indent="0" lvl="0" marL="0" rtl="0" algn="l">
              <a:spcBef>
                <a:spcPts val="0"/>
              </a:spcBef>
              <a:spcAft>
                <a:spcPts val="0"/>
              </a:spcAft>
              <a:buNone/>
            </a:pPr>
            <a:r>
              <a:rPr lang="en"/>
              <a:t>Pie charts </a:t>
            </a:r>
            <a:r>
              <a:rPr lang="en" u="sng">
                <a:solidFill>
                  <a:schemeClr val="hlink"/>
                </a:solidFill>
                <a:hlinkClick r:id="rId3"/>
              </a:rPr>
              <a:t>https://www.businessinsider.com/pie-charts-are-the-worst-2013-6</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61bcb6ee2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61bcb6ee2f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Graphics Lies, Misleading Visuals </a:t>
            </a:r>
            <a:r>
              <a:rPr lang="en" u="sng">
                <a:solidFill>
                  <a:schemeClr val="hlink"/>
                </a:solidFill>
                <a:hlinkClick r:id="rId2"/>
              </a:rPr>
              <a:t>https://infovis.fh-potsdam.de/readings/Cairo2015.pdf</a:t>
            </a:r>
            <a:endParaRPr/>
          </a:p>
          <a:p>
            <a:pPr indent="0" lvl="0" marL="0" rtl="0" algn="l">
              <a:spcBef>
                <a:spcPts val="0"/>
              </a:spcBef>
              <a:spcAft>
                <a:spcPts val="0"/>
              </a:spcAft>
              <a:buNone/>
            </a:pPr>
            <a:r>
              <a:rPr lang="en"/>
              <a:t>Pie charts </a:t>
            </a:r>
            <a:r>
              <a:rPr lang="en" u="sng">
                <a:solidFill>
                  <a:schemeClr val="hlink"/>
                </a:solidFill>
                <a:hlinkClick r:id="rId3"/>
              </a:rPr>
              <a:t>https://www.businessinsider.com/pie-charts-are-the-worst-2013-6</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61fad8b9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61fad8b9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Left is slightly bigger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61fad8b9ce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61fad8b9ce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reading: </a:t>
            </a:r>
            <a:r>
              <a:rPr lang="en" u="sng">
                <a:solidFill>
                  <a:schemeClr val="hlink"/>
                </a:solidFill>
                <a:hlinkClick r:id="rId2"/>
              </a:rPr>
              <a:t>https://towardsdatascience.com/one-hot-encoding-multicollinearity-and-the-dummy-variable-trap-b5840be3c41a</a:t>
            </a:r>
            <a:endParaRPr/>
          </a:p>
          <a:p>
            <a:pPr indent="0" lvl="0" marL="0" rtl="0" algn="l">
              <a:spcBef>
                <a:spcPts val="0"/>
              </a:spcBef>
              <a:spcAft>
                <a:spcPts val="0"/>
              </a:spcAft>
              <a:buNone/>
            </a:pPr>
            <a:r>
              <a:rPr lang="en"/>
              <a:t>Dummy variable trap in one-hot encoding. Why one-hot rather than just converting categories to numbers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61bcb6ee2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61bcb6ee2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Right</a:t>
            </a:r>
            <a:r>
              <a:rPr lang="en"/>
              <a:t> is slightly bigger</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61bcb6ee2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61bcb6ee2f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61bcb6ee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61bcb6ee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61bcb6ee2f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61bcb6ee2f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https://www.nytimes.com/interactive/2018/03/19/upshot/race-class-white-and-black-men.html</a:t>
            </a:r>
            <a:r>
              <a:rPr lang="en"/>
              <a:t>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61bcb6ee2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61bcb6ee2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61fad8b9c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61fad8b9c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61bcb6e7ea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61bcb6e7ea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61bcb6e7ea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61bcb6e7ea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61bcb6e7ea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61bcb6e7ea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Transit app from MD.gov</a:t>
            </a:r>
            <a:endParaRPr/>
          </a:p>
          <a:p>
            <a:pPr indent="0" lvl="0" marL="0" rtl="0" algn="l">
              <a:spcBef>
                <a:spcPts val="0"/>
              </a:spcBef>
              <a:spcAft>
                <a:spcPts val="0"/>
              </a:spcAft>
              <a:buNone/>
            </a:pPr>
            <a:r>
              <a:rPr lang="en"/>
              <a:t>Bus visualization from “Where is my bus?”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61bcb6ee2f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61bcb6ee2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https://www.aaai.org/ocs/index.php/AAAI/AAAI11/paper/view/3736/4111</a:t>
            </a:r>
            <a:r>
              <a:rPr lang="en"/>
              <a: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61bcb6e7ea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61bcb6e7e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reading: </a:t>
            </a:r>
            <a:r>
              <a:rPr lang="en" u="sng">
                <a:solidFill>
                  <a:schemeClr val="hlink"/>
                </a:solidFill>
                <a:hlinkClick r:id="rId2"/>
              </a:rPr>
              <a:t>https://towardsdatascience.com/one-hot-encoding-multicollinearity-and-the-dummy-variable-trap-b5840be3c41a</a:t>
            </a:r>
            <a:endParaRPr/>
          </a:p>
          <a:p>
            <a:pPr indent="0" lvl="0" marL="0" rtl="0" algn="l">
              <a:spcBef>
                <a:spcPts val="0"/>
              </a:spcBef>
              <a:spcAft>
                <a:spcPts val="0"/>
              </a:spcAft>
              <a:buNone/>
            </a:pPr>
            <a:r>
              <a:rPr lang="en"/>
              <a:t>Dummy variable trap in one-hot encoding. Why one-hot rather than just converting categories to numbers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61ae9bf02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61ae9bf02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sources: </a:t>
            </a:r>
            <a:r>
              <a:rPr lang="en" u="sng">
                <a:solidFill>
                  <a:schemeClr val="hlink"/>
                </a:solidFill>
                <a:hlinkClick r:id="rId2"/>
              </a:rPr>
              <a:t>https://www.theverge.com/2017/2/8/14549798/pinterest-lens-visual-discovery-shazam</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61bcb6e7ea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61bcb6e7ea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61bcb6e7ea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61bcb6e7ea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Student project </a:t>
            </a:r>
            <a:r>
              <a:rPr lang="en" u="sng">
                <a:solidFill>
                  <a:schemeClr val="hlink"/>
                </a:solidFill>
                <a:hlinkClick r:id="rId2"/>
              </a:rPr>
              <a:t>https://washuvis.github.io/admissions/process-book/</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61ae9bf027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61ae9bf027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61ae9bf027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61ae9bf02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61ae9bf02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61ae9bf02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61ae9bf02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61ae9bf02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https://research.google.com/bigpicture/attacking-discrimination-in-ml/</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61ffb36f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61ffb36f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61ffb36fb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61ffb36fb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61ffb36fb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61ffb36fb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61fad8b9ce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61fad8b9c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61ffb36fb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61ffb36fb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61ffb36fb3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61ffb36fb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1fad8b9ce_0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1fad8b9ce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61fad8b9ce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61fad8b9c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61fad8b9ce_0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61fad8b9ce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61fad8b9ce_0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61fad8b9ce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618b9a271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618b9a271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pic>
        <p:nvPicPr>
          <p:cNvPr id="11" name="Google Shape;11;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 name="Google Shape;12;p2"/>
          <p:cNvSpPr txBox="1"/>
          <p:nvPr/>
        </p:nvSpPr>
        <p:spPr>
          <a:xfrm>
            <a:off x="8472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Human - AI </a:t>
            </a:r>
            <a:endParaRPr b="1" sz="9600">
              <a:solidFill>
                <a:srgbClr val="F3F3F3"/>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Interaction</a:t>
            </a:r>
            <a:endParaRPr b="1" sz="9600">
              <a:solidFill>
                <a:srgbClr val="F3F3F3"/>
              </a:solidFill>
              <a:latin typeface="Arial Rounded"/>
              <a:ea typeface="Arial Rounded"/>
              <a:cs typeface="Arial Rounded"/>
              <a:sym typeface="Arial Rounded"/>
            </a:endParaRPr>
          </a:p>
        </p:txBody>
      </p:sp>
      <p:sp>
        <p:nvSpPr>
          <p:cNvPr id="13" name="Google Shape;13;p2"/>
          <p:cNvSpPr txBox="1"/>
          <p:nvPr/>
        </p:nvSpPr>
        <p:spPr>
          <a:xfrm>
            <a:off x="9996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Human - AI </a:t>
            </a:r>
            <a:endParaRPr b="1" sz="9600">
              <a:solidFill>
                <a:schemeClr val="accent6"/>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Interaction</a:t>
            </a:r>
            <a:endParaRPr b="1" sz="9600">
              <a:solidFill>
                <a:schemeClr val="accent6"/>
              </a:solidFill>
              <a:latin typeface="Arial Rounded"/>
              <a:ea typeface="Arial Rounded"/>
              <a:cs typeface="Arial Rounded"/>
              <a:sym typeface="Arial Rounded"/>
            </a:endParaRPr>
          </a:p>
        </p:txBody>
      </p:sp>
      <p:sp>
        <p:nvSpPr>
          <p:cNvPr id="14" name="Google Shape;14;p2"/>
          <p:cNvSpPr txBox="1"/>
          <p:nvPr/>
        </p:nvSpPr>
        <p:spPr>
          <a:xfrm>
            <a:off x="11520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Human - AI </a:t>
            </a:r>
            <a:endParaRPr b="1" sz="9600">
              <a:solidFill>
                <a:srgbClr val="000000"/>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Interaction</a:t>
            </a:r>
            <a:endParaRPr b="1" sz="9600">
              <a:solidFill>
                <a:srgbClr val="000000"/>
              </a:solidFill>
              <a:latin typeface="Arial Rounded"/>
              <a:ea typeface="Arial Rounded"/>
              <a:cs typeface="Arial Rounded"/>
              <a:sym typeface="Arial Rounded"/>
            </a:endParaRPr>
          </a:p>
        </p:txBody>
      </p:sp>
      <p:sp>
        <p:nvSpPr>
          <p:cNvPr id="15" name="Google Shape;15;p2"/>
          <p:cNvSpPr/>
          <p:nvPr/>
        </p:nvSpPr>
        <p:spPr>
          <a:xfrm>
            <a:off x="-11250" y="4110250"/>
            <a:ext cx="9166500" cy="1033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endParaRPr>
          </a:p>
          <a:p>
            <a:pPr indent="0" lvl="0" marL="0" rtl="0" algn="ctr">
              <a:spcBef>
                <a:spcPts val="0"/>
              </a:spcBef>
              <a:spcAft>
                <a:spcPts val="0"/>
              </a:spcAft>
              <a:buNone/>
            </a:pPr>
            <a:r>
              <a:t/>
            </a:r>
            <a:endParaRPr b="1">
              <a:solidFill>
                <a:schemeClr val="dk1"/>
              </a:solidFill>
            </a:endParaRPr>
          </a:p>
          <a:p>
            <a:pPr indent="0" lvl="0" marL="0" rtl="0" algn="ctr">
              <a:spcBef>
                <a:spcPts val="0"/>
              </a:spcBef>
              <a:spcAft>
                <a:spcPts val="0"/>
              </a:spcAft>
              <a:buClr>
                <a:schemeClr val="dk1"/>
              </a:buClr>
              <a:buSzPts val="1100"/>
              <a:buFont typeface="Arial"/>
              <a:buNone/>
            </a:pPr>
            <a:r>
              <a:rPr b="1" lang="en">
                <a:solidFill>
                  <a:schemeClr val="dk1"/>
                </a:solidFill>
              </a:rPr>
              <a:t>Chinmay Kulkarni and Mary Beth Kery </a:t>
            </a:r>
            <a:endParaRPr b="1">
              <a:solidFill>
                <a:schemeClr val="dk1"/>
              </a:solidFill>
            </a:endParaRPr>
          </a:p>
          <a:p>
            <a:pPr indent="0" lvl="0" marL="0" rtl="0" algn="ctr">
              <a:spcBef>
                <a:spcPts val="0"/>
              </a:spcBef>
              <a:spcAft>
                <a:spcPts val="0"/>
              </a:spcAft>
              <a:buClr>
                <a:schemeClr val="dk1"/>
              </a:buClr>
              <a:buSzPts val="1100"/>
              <a:buFont typeface="Arial"/>
              <a:buNone/>
            </a:pPr>
            <a:r>
              <a:rPr b="1" lang="en" sz="1100">
                <a:solidFill>
                  <a:srgbClr val="222222"/>
                </a:solidFill>
              </a:rPr>
              <a:t>Fall 2019, Human-Computer Interaction Institute, Carnegie Mellon University</a:t>
            </a:r>
            <a:endParaRPr sz="3000">
              <a:solidFill>
                <a:schemeClr val="dk1"/>
              </a:solidFill>
              <a:latin typeface="Staatliches"/>
              <a:ea typeface="Staatliches"/>
              <a:cs typeface="Staatliches"/>
              <a:sym typeface="Staatliches"/>
            </a:endParaRPr>
          </a:p>
        </p:txBody>
      </p:sp>
      <p:sp>
        <p:nvSpPr>
          <p:cNvPr id="16" name="Google Shape;16;p2"/>
          <p:cNvSpPr txBox="1"/>
          <p:nvPr>
            <p:ph idx="1" type="subTitle"/>
          </p:nvPr>
        </p:nvSpPr>
        <p:spPr>
          <a:xfrm>
            <a:off x="311700" y="4073400"/>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3000"/>
              <a:buFont typeface="Staatliches"/>
              <a:buNone/>
              <a:defRPr sz="3000">
                <a:solidFill>
                  <a:srgbClr val="000000"/>
                </a:solidFill>
                <a:latin typeface="Staatliches"/>
                <a:ea typeface="Staatliches"/>
                <a:cs typeface="Staatliches"/>
                <a:sym typeface="Staatliches"/>
              </a:defRPr>
            </a:lvl1pPr>
            <a:lvl2pPr lvl="1"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2pPr>
            <a:lvl3pPr lvl="2"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3pPr>
            <a:lvl4pPr lvl="3"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4pPr>
            <a:lvl5pPr lvl="4"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5pPr>
            <a:lvl6pPr lvl="5"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6pPr>
            <a:lvl7pPr lvl="6"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7pPr>
            <a:lvl8pPr lvl="7"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8pPr>
            <a:lvl9pPr lvl="8"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9pPr>
          </a:lstStyle>
          <a:p/>
        </p:txBody>
      </p:sp>
      <p:sp>
        <p:nvSpPr>
          <p:cNvPr id="17" name="Google Shape;17;p2"/>
          <p:cNvSpPr/>
          <p:nvPr/>
        </p:nvSpPr>
        <p:spPr>
          <a:xfrm>
            <a:off x="-11250" y="3912900"/>
            <a:ext cx="9166500" cy="226200"/>
          </a:xfrm>
          <a:prstGeom prst="rect">
            <a:avLst/>
          </a:prstGeom>
          <a:solidFill>
            <a:srgbClr val="FFE741">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 name="Google Shape;18;p2"/>
          <p:cNvPicPr preferRelativeResize="0"/>
          <p:nvPr/>
        </p:nvPicPr>
        <p:blipFill>
          <a:blip r:embed="rId3">
            <a:alphaModFix/>
          </a:blip>
          <a:stretch>
            <a:fillRect/>
          </a:stretch>
        </p:blipFill>
        <p:spPr>
          <a:xfrm>
            <a:off x="7734577" y="4110202"/>
            <a:ext cx="1775423" cy="1033300"/>
          </a:xfrm>
          <a:prstGeom prst="rect">
            <a:avLst/>
          </a:prstGeom>
          <a:noFill/>
          <a:ln>
            <a:noFill/>
          </a:ln>
        </p:spPr>
      </p:pic>
      <p:sp>
        <p:nvSpPr>
          <p:cNvPr id="19" name="Google Shape;19;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 name="Google Shape;53;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4" name="Google Shape;54;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57" name="Shape 57"/>
        <p:cNvGrpSpPr/>
        <p:nvPr/>
      </p:nvGrpSpPr>
      <p:grpSpPr>
        <a:xfrm>
          <a:off x="0" y="0"/>
          <a:ext cx="0" cy="0"/>
          <a:chOff x="0" y="0"/>
          <a:chExt cx="0" cy="0"/>
        </a:xfrm>
      </p:grpSpPr>
      <p:sp>
        <p:nvSpPr>
          <p:cNvPr id="58" name="Google Shape;58;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9" name="Google Shape;59;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0" name="Google Shape;60;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1" name="Shape 61"/>
        <p:cNvGrpSpPr/>
        <p:nvPr/>
      </p:nvGrpSpPr>
      <p:grpSpPr>
        <a:xfrm>
          <a:off x="0" y="0"/>
          <a:ext cx="0" cy="0"/>
          <a:chOff x="0" y="0"/>
          <a:chExt cx="0" cy="0"/>
        </a:xfrm>
      </p:grpSpPr>
      <p:sp>
        <p:nvSpPr>
          <p:cNvPr id="62" name="Google Shape;62;p14"/>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rtl="0">
              <a:spcBef>
                <a:spcPts val="0"/>
              </a:spcBef>
              <a:spcAft>
                <a:spcPts val="0"/>
              </a:spcAft>
              <a:buSzPts val="2800"/>
              <a:buNone/>
              <a:defRPr sz="1400"/>
            </a:lvl2pPr>
            <a:lvl3pPr lvl="2" rtl="0">
              <a:spcBef>
                <a:spcPts val="0"/>
              </a:spcBef>
              <a:spcAft>
                <a:spcPts val="0"/>
              </a:spcAft>
              <a:buSzPts val="2800"/>
              <a:buNone/>
              <a:defRPr sz="1400"/>
            </a:lvl3pPr>
            <a:lvl4pPr lvl="3" rtl="0">
              <a:spcBef>
                <a:spcPts val="0"/>
              </a:spcBef>
              <a:spcAft>
                <a:spcPts val="0"/>
              </a:spcAft>
              <a:buSzPts val="2800"/>
              <a:buNone/>
              <a:defRPr sz="1400"/>
            </a:lvl4pPr>
            <a:lvl5pPr lvl="4" rtl="0">
              <a:spcBef>
                <a:spcPts val="0"/>
              </a:spcBef>
              <a:spcAft>
                <a:spcPts val="0"/>
              </a:spcAft>
              <a:buSzPts val="2800"/>
              <a:buNone/>
              <a:defRPr sz="1400"/>
            </a:lvl5pPr>
            <a:lvl6pPr lvl="5" rtl="0">
              <a:spcBef>
                <a:spcPts val="0"/>
              </a:spcBef>
              <a:spcAft>
                <a:spcPts val="0"/>
              </a:spcAft>
              <a:buSzPts val="2800"/>
              <a:buNone/>
              <a:defRPr sz="1400"/>
            </a:lvl6pPr>
            <a:lvl7pPr lvl="6" rtl="0">
              <a:spcBef>
                <a:spcPts val="0"/>
              </a:spcBef>
              <a:spcAft>
                <a:spcPts val="0"/>
              </a:spcAft>
              <a:buSzPts val="2800"/>
              <a:buNone/>
              <a:defRPr sz="1400"/>
            </a:lvl7pPr>
            <a:lvl8pPr lvl="7" rtl="0">
              <a:spcBef>
                <a:spcPts val="0"/>
              </a:spcBef>
              <a:spcAft>
                <a:spcPts val="0"/>
              </a:spcAft>
              <a:buSzPts val="2800"/>
              <a:buNone/>
              <a:defRPr sz="1400"/>
            </a:lvl8pPr>
            <a:lvl9pPr lvl="8" rtl="0">
              <a:spcBef>
                <a:spcPts val="0"/>
              </a:spcBef>
              <a:spcAft>
                <a:spcPts val="0"/>
              </a:spcAft>
              <a:buSzPts val="2800"/>
              <a:buNone/>
              <a:defRPr sz="1400"/>
            </a:lvl9pPr>
          </a:lstStyle>
          <a:p/>
        </p:txBody>
      </p:sp>
      <p:sp>
        <p:nvSpPr>
          <p:cNvPr id="63" name="Google Shape;63;p14"/>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16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16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1600"/>
              </a:spcBef>
              <a:spcAft>
                <a:spcPts val="160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4" name="Google Shape;64;p1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9pPr>
          </a:lstStyle>
          <a:p/>
        </p:txBody>
      </p:sp>
      <p:sp>
        <p:nvSpPr>
          <p:cNvPr id="65" name="Google Shape;65;p1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9pPr>
          </a:lstStyle>
          <a:p/>
        </p:txBody>
      </p:sp>
      <p:sp>
        <p:nvSpPr>
          <p:cNvPr id="66" name="Google Shape;66;p1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Font typeface="News Cycle"/>
              <a:buNone/>
              <a:defRPr b="1">
                <a:latin typeface="News Cycle"/>
                <a:ea typeface="News Cycle"/>
                <a:cs typeface="News Cycle"/>
                <a:sym typeface="News Cycle"/>
              </a:defRPr>
            </a:lvl2pPr>
            <a:lvl3pPr lvl="2">
              <a:spcBef>
                <a:spcPts val="0"/>
              </a:spcBef>
              <a:spcAft>
                <a:spcPts val="0"/>
              </a:spcAft>
              <a:buSzPts val="2800"/>
              <a:buFont typeface="News Cycle"/>
              <a:buNone/>
              <a:defRPr b="1">
                <a:latin typeface="News Cycle"/>
                <a:ea typeface="News Cycle"/>
                <a:cs typeface="News Cycle"/>
                <a:sym typeface="News Cycle"/>
              </a:defRPr>
            </a:lvl3pPr>
            <a:lvl4pPr lvl="3">
              <a:spcBef>
                <a:spcPts val="0"/>
              </a:spcBef>
              <a:spcAft>
                <a:spcPts val="0"/>
              </a:spcAft>
              <a:buSzPts val="2800"/>
              <a:buFont typeface="News Cycle"/>
              <a:buNone/>
              <a:defRPr b="1">
                <a:latin typeface="News Cycle"/>
                <a:ea typeface="News Cycle"/>
                <a:cs typeface="News Cycle"/>
                <a:sym typeface="News Cycle"/>
              </a:defRPr>
            </a:lvl4pPr>
            <a:lvl5pPr lvl="4">
              <a:spcBef>
                <a:spcPts val="0"/>
              </a:spcBef>
              <a:spcAft>
                <a:spcPts val="0"/>
              </a:spcAft>
              <a:buSzPts val="2800"/>
              <a:buFont typeface="News Cycle"/>
              <a:buNone/>
              <a:defRPr b="1">
                <a:latin typeface="News Cycle"/>
                <a:ea typeface="News Cycle"/>
                <a:cs typeface="News Cycle"/>
                <a:sym typeface="News Cycle"/>
              </a:defRPr>
            </a:lvl5pPr>
            <a:lvl6pPr lvl="5">
              <a:spcBef>
                <a:spcPts val="0"/>
              </a:spcBef>
              <a:spcAft>
                <a:spcPts val="0"/>
              </a:spcAft>
              <a:buSzPts val="2800"/>
              <a:buFont typeface="News Cycle"/>
              <a:buNone/>
              <a:defRPr b="1">
                <a:latin typeface="News Cycle"/>
                <a:ea typeface="News Cycle"/>
                <a:cs typeface="News Cycle"/>
                <a:sym typeface="News Cycle"/>
              </a:defRPr>
            </a:lvl6pPr>
            <a:lvl7pPr lvl="6">
              <a:spcBef>
                <a:spcPts val="0"/>
              </a:spcBef>
              <a:spcAft>
                <a:spcPts val="0"/>
              </a:spcAft>
              <a:buSzPts val="2800"/>
              <a:buFont typeface="News Cycle"/>
              <a:buNone/>
              <a:defRPr b="1">
                <a:latin typeface="News Cycle"/>
                <a:ea typeface="News Cycle"/>
                <a:cs typeface="News Cycle"/>
                <a:sym typeface="News Cycle"/>
              </a:defRPr>
            </a:lvl7pPr>
            <a:lvl8pPr lvl="7">
              <a:spcBef>
                <a:spcPts val="0"/>
              </a:spcBef>
              <a:spcAft>
                <a:spcPts val="0"/>
              </a:spcAft>
              <a:buSzPts val="2800"/>
              <a:buFont typeface="News Cycle"/>
              <a:buNone/>
              <a:defRPr b="1">
                <a:latin typeface="News Cycle"/>
                <a:ea typeface="News Cycle"/>
                <a:cs typeface="News Cycle"/>
                <a:sym typeface="News Cycle"/>
              </a:defRPr>
            </a:lvl8pPr>
            <a:lvl9pPr lvl="8">
              <a:spcBef>
                <a:spcPts val="0"/>
              </a:spcBef>
              <a:spcAft>
                <a:spcPts val="0"/>
              </a:spcAft>
              <a:buSzPts val="2800"/>
              <a:buFont typeface="News Cycle"/>
              <a:buNone/>
              <a:defRPr b="1">
                <a:latin typeface="News Cycle"/>
                <a:ea typeface="News Cycle"/>
                <a:cs typeface="News Cycle"/>
                <a:sym typeface="News Cycle"/>
              </a:defRPr>
            </a:lvl9pPr>
          </a:lstStyle>
          <a:p/>
        </p:txBody>
      </p:sp>
      <p:sp>
        <p:nvSpPr>
          <p:cNvPr id="25" name="Google Shape;25;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6" name="Google Shape;26;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sz="1200"/>
            </a:lvl1pPr>
            <a:lvl2pPr lvl="1">
              <a:buNone/>
              <a:defRPr sz="1200"/>
            </a:lvl2pPr>
            <a:lvl3pPr lvl="2">
              <a:buNone/>
              <a:defRPr sz="1200"/>
            </a:lvl3pPr>
            <a:lvl4pPr lvl="3">
              <a:buNone/>
              <a:defRPr sz="1200"/>
            </a:lvl4pPr>
            <a:lvl5pPr lvl="4">
              <a:buNone/>
              <a:defRPr sz="1200"/>
            </a:lvl5pPr>
            <a:lvl6pPr lvl="5">
              <a:buNone/>
              <a:defRPr sz="1200"/>
            </a:lvl6pPr>
            <a:lvl7pPr lvl="6">
              <a:buNone/>
              <a:defRPr sz="1200"/>
            </a:lvl7pPr>
            <a:lvl8pPr lvl="7">
              <a:buNone/>
              <a:defRPr sz="1200"/>
            </a:lvl8pPr>
            <a:lvl9pPr lvl="8">
              <a:buNone/>
              <a:defRPr sz="12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Font typeface="News Cycle"/>
              <a:buNone/>
              <a:defRPr b="1">
                <a:latin typeface="News Cycle"/>
                <a:ea typeface="News Cycle"/>
                <a:cs typeface="News Cycle"/>
                <a:sym typeface="News Cycle"/>
              </a:defRPr>
            </a:lvl2pPr>
            <a:lvl3pPr lvl="2">
              <a:spcBef>
                <a:spcPts val="0"/>
              </a:spcBef>
              <a:spcAft>
                <a:spcPts val="0"/>
              </a:spcAft>
              <a:buSzPts val="2800"/>
              <a:buFont typeface="News Cycle"/>
              <a:buNone/>
              <a:defRPr b="1">
                <a:latin typeface="News Cycle"/>
                <a:ea typeface="News Cycle"/>
                <a:cs typeface="News Cycle"/>
                <a:sym typeface="News Cycle"/>
              </a:defRPr>
            </a:lvl3pPr>
            <a:lvl4pPr lvl="3">
              <a:spcBef>
                <a:spcPts val="0"/>
              </a:spcBef>
              <a:spcAft>
                <a:spcPts val="0"/>
              </a:spcAft>
              <a:buSzPts val="2800"/>
              <a:buFont typeface="News Cycle"/>
              <a:buNone/>
              <a:defRPr b="1">
                <a:latin typeface="News Cycle"/>
                <a:ea typeface="News Cycle"/>
                <a:cs typeface="News Cycle"/>
                <a:sym typeface="News Cycle"/>
              </a:defRPr>
            </a:lvl4pPr>
            <a:lvl5pPr lvl="4">
              <a:spcBef>
                <a:spcPts val="0"/>
              </a:spcBef>
              <a:spcAft>
                <a:spcPts val="0"/>
              </a:spcAft>
              <a:buSzPts val="2800"/>
              <a:buFont typeface="News Cycle"/>
              <a:buNone/>
              <a:defRPr b="1">
                <a:latin typeface="News Cycle"/>
                <a:ea typeface="News Cycle"/>
                <a:cs typeface="News Cycle"/>
                <a:sym typeface="News Cycle"/>
              </a:defRPr>
            </a:lvl5pPr>
            <a:lvl6pPr lvl="5">
              <a:spcBef>
                <a:spcPts val="0"/>
              </a:spcBef>
              <a:spcAft>
                <a:spcPts val="0"/>
              </a:spcAft>
              <a:buSzPts val="2800"/>
              <a:buFont typeface="News Cycle"/>
              <a:buNone/>
              <a:defRPr b="1">
                <a:latin typeface="News Cycle"/>
                <a:ea typeface="News Cycle"/>
                <a:cs typeface="News Cycle"/>
                <a:sym typeface="News Cycle"/>
              </a:defRPr>
            </a:lvl6pPr>
            <a:lvl7pPr lvl="6">
              <a:spcBef>
                <a:spcPts val="0"/>
              </a:spcBef>
              <a:spcAft>
                <a:spcPts val="0"/>
              </a:spcAft>
              <a:buSzPts val="2800"/>
              <a:buFont typeface="News Cycle"/>
              <a:buNone/>
              <a:defRPr b="1">
                <a:latin typeface="News Cycle"/>
                <a:ea typeface="News Cycle"/>
                <a:cs typeface="News Cycle"/>
                <a:sym typeface="News Cycle"/>
              </a:defRPr>
            </a:lvl7pPr>
            <a:lvl8pPr lvl="7">
              <a:spcBef>
                <a:spcPts val="0"/>
              </a:spcBef>
              <a:spcAft>
                <a:spcPts val="0"/>
              </a:spcAft>
              <a:buSzPts val="2800"/>
              <a:buFont typeface="News Cycle"/>
              <a:buNone/>
              <a:defRPr b="1">
                <a:latin typeface="News Cycle"/>
                <a:ea typeface="News Cycle"/>
                <a:cs typeface="News Cycle"/>
                <a:sym typeface="News Cycle"/>
              </a:defRPr>
            </a:lvl8pPr>
            <a:lvl9pPr lvl="8">
              <a:spcBef>
                <a:spcPts val="0"/>
              </a:spcBef>
              <a:spcAft>
                <a:spcPts val="0"/>
              </a:spcAft>
              <a:buSzPts val="2800"/>
              <a:buFont typeface="News Cycle"/>
              <a:buNone/>
              <a:defRPr b="1">
                <a:latin typeface="News Cycle"/>
                <a:ea typeface="News Cycle"/>
                <a:cs typeface="News Cycle"/>
                <a:sym typeface="News Cycle"/>
              </a:defRPr>
            </a:lvl9pPr>
          </a:lstStyle>
          <a:p/>
        </p:txBody>
      </p:sp>
      <p:sp>
        <p:nvSpPr>
          <p:cNvPr id="34" name="Google Shape;34;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sp>
        <p:nvSpPr>
          <p:cNvPr id="36" name="Google Shape;36;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5" name="Google Shape;45;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6" name="Google Shape;46;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1pPr>
            <a:lvl2pPr lvl="1">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2pPr>
            <a:lvl3pPr lvl="2">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3pPr>
            <a:lvl4pPr lvl="3">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4pPr>
            <a:lvl5pPr lvl="4">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5pPr>
            <a:lvl6pPr lvl="5">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6pPr>
            <a:lvl7pPr lvl="6">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7pPr>
            <a:lvl8pPr lvl="7">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8pPr>
            <a:lvl9pPr lvl="8">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87450" y="0"/>
            <a:ext cx="75912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6"/>
                </a:solidFill>
                <a:highlight>
                  <a:srgbClr val="222222"/>
                </a:highlight>
                <a:latin typeface="Arial Rounded"/>
                <a:ea typeface="Arial Rounded"/>
                <a:cs typeface="Arial Rounded"/>
                <a:sym typeface="Arial Rounded"/>
              </a:rPr>
              <a:t>          Human-AI Interaction Fall 19  .</a:t>
            </a:r>
            <a:endParaRPr b="1" sz="1100"/>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5.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courses.cs.washington.edu/courses/cse442/17au/lectures/CSE442-VisualEncoding.pdf" TargetMode="Externa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hint.fm/wind/" TargetMode="Externa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4.pn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8.png"/><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1.png"/><Relationship Id="rId4" Type="http://schemas.openxmlformats.org/officeDocument/2006/relationships/image" Target="../media/image22.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7.png"/><Relationship Id="rId4"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0.png"/><Relationship Id="rId4" Type="http://schemas.openxmlformats.org/officeDocument/2006/relationships/hyperlink" Target="https://washuvis.github.io/admissions/process-boo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www.youtube.com/watch?v=wvsE8jm1GzE" TargetMode="External"/><Relationship Id="rId4" Type="http://schemas.openxmlformats.org/officeDocument/2006/relationships/image" Target="../media/image19.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s://research.google.com/bigpicture/attacking-discrimination-in-ml/"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idx="1" type="subTitle"/>
          </p:nvPr>
        </p:nvSpPr>
        <p:spPr>
          <a:xfrm>
            <a:off x="311700" y="40734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Visualization for human-ai interaction</a:t>
            </a:r>
            <a:endParaRPr/>
          </a:p>
        </p:txBody>
      </p:sp>
      <p:sp>
        <p:nvSpPr>
          <p:cNvPr id="72" name="Google Shape;72;p15"/>
          <p:cNvSpPr/>
          <p:nvPr/>
        </p:nvSpPr>
        <p:spPr>
          <a:xfrm>
            <a:off x="8000" y="104150"/>
            <a:ext cx="2607900" cy="312600"/>
          </a:xfrm>
          <a:prstGeom prst="rect">
            <a:avLst/>
          </a:prstGeom>
          <a:solidFill>
            <a:srgbClr val="2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rgbClr val="FFFFFF"/>
                </a:solidFill>
              </a:rPr>
              <a:t>See quiz at humanaiclass.org</a:t>
            </a:r>
            <a:endParaRPr b="1" sz="1200">
              <a:solidFill>
                <a:schemeClr val="accent6"/>
              </a:solidFill>
            </a:endParaRPr>
          </a:p>
        </p:txBody>
      </p:sp>
      <p:sp>
        <p:nvSpPr>
          <p:cNvPr id="73" name="Google Shape;73;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process of visualization </a:t>
            </a:r>
            <a:endParaRPr/>
          </a:p>
        </p:txBody>
      </p:sp>
      <p:sp>
        <p:nvSpPr>
          <p:cNvPr id="132" name="Google Shape;132;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Choose Data -&gt; Transform -&gt; map to visual attributes </a:t>
            </a:r>
            <a:endParaRPr/>
          </a:p>
          <a:p>
            <a:pPr indent="0" lvl="0" marL="0" rtl="0" algn="l">
              <a:spcBef>
                <a:spcPts val="1600"/>
              </a:spcBef>
              <a:spcAft>
                <a:spcPts val="0"/>
              </a:spcAft>
              <a:buNone/>
            </a:pPr>
            <a:r>
              <a:rPr lang="en"/>
              <a:t>E.g. </a:t>
            </a:r>
            <a:endParaRPr/>
          </a:p>
          <a:p>
            <a:pPr indent="0" lvl="0" marL="0" rtl="0" algn="l">
              <a:spcBef>
                <a:spcPts val="1600"/>
              </a:spcBef>
              <a:spcAft>
                <a:spcPts val="1600"/>
              </a:spcAft>
              <a:buNone/>
            </a:pPr>
            <a:r>
              <a:rPr lang="en"/>
              <a:t>Student grades -&gt; Group grades (+/-10 points) -&gt; map each group to a bar, and number of students in group to height of bar chart </a:t>
            </a:r>
            <a:endParaRPr/>
          </a:p>
        </p:txBody>
      </p:sp>
      <p:sp>
        <p:nvSpPr>
          <p:cNvPr id="133" name="Google Shape;133;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Choosing the right data</a:t>
            </a:r>
            <a:endParaRPr/>
          </a:p>
        </p:txBody>
      </p:sp>
      <p:sp>
        <p:nvSpPr>
          <p:cNvPr id="139" name="Google Shape;139;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0" name="Google Shape;140;p25"/>
          <p:cNvPicPr preferRelativeResize="0"/>
          <p:nvPr/>
        </p:nvPicPr>
        <p:blipFill>
          <a:blip r:embed="rId3">
            <a:alphaModFix/>
          </a:blip>
          <a:stretch>
            <a:fillRect/>
          </a:stretch>
        </p:blipFill>
        <p:spPr>
          <a:xfrm>
            <a:off x="311700" y="1286675"/>
            <a:ext cx="3948548" cy="3004249"/>
          </a:xfrm>
          <a:prstGeom prst="rect">
            <a:avLst/>
          </a:prstGeom>
          <a:noFill/>
          <a:ln>
            <a:noFill/>
          </a:ln>
        </p:spPr>
      </p:pic>
      <p:pic>
        <p:nvPicPr>
          <p:cNvPr id="141" name="Google Shape;141;p25"/>
          <p:cNvPicPr preferRelativeResize="0"/>
          <p:nvPr/>
        </p:nvPicPr>
        <p:blipFill>
          <a:blip r:embed="rId4">
            <a:alphaModFix/>
          </a:blip>
          <a:stretch>
            <a:fillRect/>
          </a:stretch>
        </p:blipFill>
        <p:spPr>
          <a:xfrm>
            <a:off x="4367098" y="1666913"/>
            <a:ext cx="4578952" cy="2504114"/>
          </a:xfrm>
          <a:prstGeom prst="rect">
            <a:avLst/>
          </a:prstGeom>
          <a:noFill/>
          <a:ln>
            <a:noFill/>
          </a:ln>
        </p:spPr>
      </p:pic>
      <p:sp>
        <p:nvSpPr>
          <p:cNvPr id="142" name="Google Shape;142;p25"/>
          <p:cNvSpPr txBox="1"/>
          <p:nvPr/>
        </p:nvSpPr>
        <p:spPr>
          <a:xfrm>
            <a:off x="1205675" y="4391075"/>
            <a:ext cx="21606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Electoral college map</a:t>
            </a:r>
            <a:endParaRPr/>
          </a:p>
        </p:txBody>
      </p:sp>
      <p:sp>
        <p:nvSpPr>
          <p:cNvPr id="143" name="Google Shape;143;p25"/>
          <p:cNvSpPr txBox="1"/>
          <p:nvPr/>
        </p:nvSpPr>
        <p:spPr>
          <a:xfrm>
            <a:off x="5576275" y="4290925"/>
            <a:ext cx="21606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Popular vote</a:t>
            </a:r>
            <a:r>
              <a:rPr lang="en"/>
              <a:t> map</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Choosing the right transformation</a:t>
            </a:r>
            <a:endParaRPr/>
          </a:p>
        </p:txBody>
      </p:sp>
      <p:sp>
        <p:nvSpPr>
          <p:cNvPr id="149" name="Google Shape;149;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0" name="Google Shape;150;p26"/>
          <p:cNvPicPr preferRelativeResize="0"/>
          <p:nvPr/>
        </p:nvPicPr>
        <p:blipFill>
          <a:blip r:embed="rId3">
            <a:alphaModFix/>
          </a:blip>
          <a:stretch>
            <a:fillRect/>
          </a:stretch>
        </p:blipFill>
        <p:spPr>
          <a:xfrm>
            <a:off x="387900" y="1017725"/>
            <a:ext cx="8306567" cy="41257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Perils of transforming data poorly </a:t>
            </a:r>
            <a:endParaRPr/>
          </a:p>
        </p:txBody>
      </p:sp>
      <p:sp>
        <p:nvSpPr>
          <p:cNvPr id="156" name="Google Shape;156;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Scales are so easy to abuse</a:t>
            </a:r>
            <a:endParaRPr/>
          </a:p>
        </p:txBody>
      </p:sp>
      <p:sp>
        <p:nvSpPr>
          <p:cNvPr id="157" name="Google Shape;157;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8" name="Google Shape;158;p27"/>
          <p:cNvPicPr preferRelativeResize="0"/>
          <p:nvPr/>
        </p:nvPicPr>
        <p:blipFill>
          <a:blip r:embed="rId3">
            <a:alphaModFix/>
          </a:blip>
          <a:stretch>
            <a:fillRect/>
          </a:stretch>
        </p:blipFill>
        <p:spPr>
          <a:xfrm>
            <a:off x="5514602" y="0"/>
            <a:ext cx="3629396"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Perils of transforming data poorly </a:t>
            </a:r>
            <a:endParaRPr/>
          </a:p>
        </p:txBody>
      </p:sp>
      <p:sp>
        <p:nvSpPr>
          <p:cNvPr id="164" name="Google Shape;164;p28"/>
          <p:cNvSpPr txBox="1"/>
          <p:nvPr>
            <p:ph idx="1" type="body"/>
          </p:nvPr>
        </p:nvSpPr>
        <p:spPr>
          <a:xfrm>
            <a:off x="311700" y="1152475"/>
            <a:ext cx="2802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Scales are so easy to abuse</a:t>
            </a:r>
            <a:endParaRPr/>
          </a:p>
        </p:txBody>
      </p:sp>
      <p:sp>
        <p:nvSpPr>
          <p:cNvPr id="165" name="Google Shape;165;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66" name="Google Shape;166;p28"/>
          <p:cNvPicPr preferRelativeResize="0"/>
          <p:nvPr/>
        </p:nvPicPr>
        <p:blipFill>
          <a:blip r:embed="rId3">
            <a:alphaModFix/>
          </a:blip>
          <a:stretch>
            <a:fillRect/>
          </a:stretch>
        </p:blipFill>
        <p:spPr>
          <a:xfrm>
            <a:off x="3035545" y="0"/>
            <a:ext cx="610846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Perils of transforming data poorly </a:t>
            </a:r>
            <a:endParaRPr/>
          </a:p>
        </p:txBody>
      </p:sp>
      <p:sp>
        <p:nvSpPr>
          <p:cNvPr id="172" name="Google Shape;172;p29"/>
          <p:cNvSpPr txBox="1"/>
          <p:nvPr>
            <p:ph idx="1" type="body"/>
          </p:nvPr>
        </p:nvSpPr>
        <p:spPr>
          <a:xfrm>
            <a:off x="311700" y="1152475"/>
            <a:ext cx="4707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Percentages make sense for proportions only</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PS: Did Internet traffic from browsers grow faster 2000-2005 than 2005-2010?</a:t>
            </a:r>
            <a:endParaRPr/>
          </a:p>
        </p:txBody>
      </p:sp>
      <p:sp>
        <p:nvSpPr>
          <p:cNvPr id="173" name="Google Shape;173;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74" name="Google Shape;174;p29"/>
          <p:cNvPicPr preferRelativeResize="0"/>
          <p:nvPr/>
        </p:nvPicPr>
        <p:blipFill>
          <a:blip r:embed="rId3">
            <a:alphaModFix/>
          </a:blip>
          <a:stretch>
            <a:fillRect/>
          </a:stretch>
        </p:blipFill>
        <p:spPr>
          <a:xfrm>
            <a:off x="5058775" y="163731"/>
            <a:ext cx="4085226" cy="2154525"/>
          </a:xfrm>
          <a:prstGeom prst="rect">
            <a:avLst/>
          </a:prstGeom>
          <a:noFill/>
          <a:ln>
            <a:noFill/>
          </a:ln>
        </p:spPr>
      </p:pic>
      <p:pic>
        <p:nvPicPr>
          <p:cNvPr id="175" name="Google Shape;175;p29"/>
          <p:cNvPicPr preferRelativeResize="0"/>
          <p:nvPr/>
        </p:nvPicPr>
        <p:blipFill>
          <a:blip r:embed="rId4">
            <a:alphaModFix/>
          </a:blip>
          <a:stretch>
            <a:fillRect/>
          </a:stretch>
        </p:blipFill>
        <p:spPr>
          <a:xfrm>
            <a:off x="5243790" y="2419350"/>
            <a:ext cx="3900209" cy="24850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Perils of transforming data poorly </a:t>
            </a:r>
            <a:endParaRPr/>
          </a:p>
        </p:txBody>
      </p:sp>
      <p:sp>
        <p:nvSpPr>
          <p:cNvPr id="181" name="Google Shape;181;p30"/>
          <p:cNvSpPr txBox="1"/>
          <p:nvPr>
            <p:ph idx="1" type="body"/>
          </p:nvPr>
        </p:nvSpPr>
        <p:spPr>
          <a:xfrm>
            <a:off x="311700" y="1152475"/>
            <a:ext cx="4707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Percentages make sense for proportions only</a:t>
            </a:r>
            <a:endParaRPr/>
          </a:p>
          <a:p>
            <a:pPr indent="0" lvl="0" marL="0" rtl="0" algn="l">
              <a:spcBef>
                <a:spcPts val="1600"/>
              </a:spcBef>
              <a:spcAft>
                <a:spcPts val="1600"/>
              </a:spcAft>
              <a:buNone/>
            </a:pPr>
            <a:r>
              <a:rPr lang="en"/>
              <a:t>A linear scale for exponentially distributed quantities makes it hard to compare rates</a:t>
            </a:r>
            <a:endParaRPr/>
          </a:p>
        </p:txBody>
      </p:sp>
      <p:sp>
        <p:nvSpPr>
          <p:cNvPr id="182" name="Google Shape;182;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3" name="Google Shape;183;p30"/>
          <p:cNvPicPr preferRelativeResize="0"/>
          <p:nvPr/>
        </p:nvPicPr>
        <p:blipFill>
          <a:blip r:embed="rId3">
            <a:alphaModFix/>
          </a:blip>
          <a:stretch>
            <a:fillRect/>
          </a:stretch>
        </p:blipFill>
        <p:spPr>
          <a:xfrm>
            <a:off x="5058775" y="163731"/>
            <a:ext cx="4085226" cy="2154525"/>
          </a:xfrm>
          <a:prstGeom prst="rect">
            <a:avLst/>
          </a:prstGeom>
          <a:noFill/>
          <a:ln>
            <a:noFill/>
          </a:ln>
        </p:spPr>
      </p:pic>
      <p:pic>
        <p:nvPicPr>
          <p:cNvPr id="184" name="Google Shape;184;p30"/>
          <p:cNvPicPr preferRelativeResize="0"/>
          <p:nvPr/>
        </p:nvPicPr>
        <p:blipFill>
          <a:blip r:embed="rId4">
            <a:alphaModFix/>
          </a:blip>
          <a:stretch>
            <a:fillRect/>
          </a:stretch>
        </p:blipFill>
        <p:spPr>
          <a:xfrm>
            <a:off x="5243790" y="2419350"/>
            <a:ext cx="3900209" cy="2485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Perils of encoding data poorly </a:t>
            </a:r>
            <a:endParaRPr/>
          </a:p>
        </p:txBody>
      </p:sp>
      <p:sp>
        <p:nvSpPr>
          <p:cNvPr id="190" name="Google Shape;190;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fraction of men can read the pie chart?</a:t>
            </a:r>
            <a:endParaRPr/>
          </a:p>
          <a:p>
            <a:pPr indent="0" lvl="0" marL="0" rtl="0" algn="l">
              <a:spcBef>
                <a:spcPts val="1600"/>
              </a:spcBef>
              <a:spcAft>
                <a:spcPts val="0"/>
              </a:spcAft>
              <a:buNone/>
            </a:pPr>
            <a:r>
              <a:rPr lang="en"/>
              <a:t>How much larger is “Don’t have it” to “have it”?</a:t>
            </a:r>
            <a:endParaRPr/>
          </a:p>
          <a:p>
            <a:pPr indent="0" lvl="0" marL="0" rtl="0" algn="l">
              <a:spcBef>
                <a:spcPts val="1600"/>
              </a:spcBef>
              <a:spcAft>
                <a:spcPts val="0"/>
              </a:spcAft>
              <a:buNone/>
            </a:pPr>
            <a:r>
              <a:rPr lang="en"/>
              <a:t>Is ALDE &gt; (EPP + Non-inscrits + EUL-NGL)? </a:t>
            </a:r>
            <a:endParaRPr/>
          </a:p>
          <a:p>
            <a:pPr indent="0" lvl="0" marL="0" rtl="0" algn="l">
              <a:spcBef>
                <a:spcPts val="1600"/>
              </a:spcBef>
              <a:spcAft>
                <a:spcPts val="1600"/>
              </a:spcAft>
              <a:buClr>
                <a:schemeClr val="dk1"/>
              </a:buClr>
              <a:buSzPts val="1100"/>
              <a:buFont typeface="Arial"/>
              <a:buNone/>
            </a:pPr>
            <a:r>
              <a:t/>
            </a:r>
            <a:endParaRPr/>
          </a:p>
        </p:txBody>
      </p:sp>
      <p:sp>
        <p:nvSpPr>
          <p:cNvPr id="191" name="Google Shape;191;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2" name="Google Shape;192;p31"/>
          <p:cNvPicPr preferRelativeResize="0"/>
          <p:nvPr/>
        </p:nvPicPr>
        <p:blipFill>
          <a:blip r:embed="rId3">
            <a:alphaModFix/>
          </a:blip>
          <a:stretch>
            <a:fillRect/>
          </a:stretch>
        </p:blipFill>
        <p:spPr>
          <a:xfrm>
            <a:off x="4505439" y="2571750"/>
            <a:ext cx="4264387" cy="2571749"/>
          </a:xfrm>
          <a:prstGeom prst="rect">
            <a:avLst/>
          </a:prstGeom>
          <a:noFill/>
          <a:ln>
            <a:noFill/>
          </a:ln>
        </p:spPr>
      </p:pic>
      <p:pic>
        <p:nvPicPr>
          <p:cNvPr id="193" name="Google Shape;193;p31"/>
          <p:cNvPicPr preferRelativeResize="0"/>
          <p:nvPr/>
        </p:nvPicPr>
        <p:blipFill>
          <a:blip r:embed="rId4">
            <a:alphaModFix/>
          </a:blip>
          <a:stretch>
            <a:fillRect/>
          </a:stretch>
        </p:blipFill>
        <p:spPr>
          <a:xfrm>
            <a:off x="5696200" y="-6"/>
            <a:ext cx="3073624" cy="24025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32"/>
          <p:cNvPicPr preferRelativeResize="0"/>
          <p:nvPr/>
        </p:nvPicPr>
        <p:blipFill rotWithShape="1">
          <a:blip r:embed="rId3">
            <a:alphaModFix/>
          </a:blip>
          <a:srcRect b="2173" l="1559" r="965" t="1654"/>
          <a:stretch/>
        </p:blipFill>
        <p:spPr>
          <a:xfrm>
            <a:off x="4876800" y="2614350"/>
            <a:ext cx="4157000" cy="2473101"/>
          </a:xfrm>
          <a:prstGeom prst="rect">
            <a:avLst/>
          </a:prstGeom>
          <a:noFill/>
          <a:ln>
            <a:noFill/>
          </a:ln>
        </p:spPr>
      </p:pic>
      <p:sp>
        <p:nvSpPr>
          <p:cNvPr id="199" name="Google Shape;199;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Perils of encoding data poorly </a:t>
            </a:r>
            <a:endParaRPr/>
          </a:p>
        </p:txBody>
      </p:sp>
      <p:sp>
        <p:nvSpPr>
          <p:cNvPr id="200" name="Google Shape;200;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fraction of men can read the pie chart?</a:t>
            </a:r>
            <a:endParaRPr/>
          </a:p>
          <a:p>
            <a:pPr indent="-342900" lvl="0" marL="457200" rtl="0" algn="l">
              <a:spcBef>
                <a:spcPts val="1600"/>
              </a:spcBef>
              <a:spcAft>
                <a:spcPts val="0"/>
              </a:spcAft>
              <a:buSzPts val="1800"/>
              <a:buChar char="-"/>
            </a:pPr>
            <a:r>
              <a:rPr lang="en"/>
              <a:t>Reading angles is hard</a:t>
            </a:r>
            <a:endParaRPr/>
          </a:p>
          <a:p>
            <a:pPr indent="-342900" lvl="0" marL="457200" rtl="0" algn="l">
              <a:spcBef>
                <a:spcPts val="0"/>
              </a:spcBef>
              <a:spcAft>
                <a:spcPts val="0"/>
              </a:spcAft>
              <a:buSzPts val="1800"/>
              <a:buChar char="-"/>
            </a:pPr>
            <a:r>
              <a:rPr lang="en"/>
              <a:t>Reading angles in perspective is harder </a:t>
            </a:r>
            <a:endParaRPr/>
          </a:p>
          <a:p>
            <a:pPr indent="0" lvl="0" marL="0" rtl="0" algn="l">
              <a:spcBef>
                <a:spcPts val="1600"/>
              </a:spcBef>
              <a:spcAft>
                <a:spcPts val="0"/>
              </a:spcAft>
              <a:buNone/>
            </a:pPr>
            <a:r>
              <a:rPr lang="en"/>
              <a:t>How much larger is “Don’t have it” to “have it”?</a:t>
            </a:r>
            <a:endParaRPr/>
          </a:p>
          <a:p>
            <a:pPr indent="-342900" lvl="0" marL="457200" rtl="0" algn="l">
              <a:spcBef>
                <a:spcPts val="1600"/>
              </a:spcBef>
              <a:spcAft>
                <a:spcPts val="0"/>
              </a:spcAft>
              <a:buSzPts val="1800"/>
              <a:buChar char="-"/>
            </a:pPr>
            <a:r>
              <a:rPr lang="en"/>
              <a:t>Comparing angles is harder</a:t>
            </a:r>
            <a:endParaRPr/>
          </a:p>
          <a:p>
            <a:pPr indent="0" lvl="0" marL="0" rtl="0" algn="l">
              <a:spcBef>
                <a:spcPts val="1600"/>
              </a:spcBef>
              <a:spcAft>
                <a:spcPts val="0"/>
              </a:spcAft>
              <a:buNone/>
            </a:pPr>
            <a:r>
              <a:rPr lang="en"/>
              <a:t>Is ALDE &gt; (EPP + Non-inscrits + EUL-NGL)? </a:t>
            </a:r>
            <a:endParaRPr/>
          </a:p>
          <a:p>
            <a:pPr indent="-342900" lvl="0" marL="457200" rtl="0" algn="l">
              <a:spcBef>
                <a:spcPts val="1600"/>
              </a:spcBef>
              <a:spcAft>
                <a:spcPts val="0"/>
              </a:spcAft>
              <a:buSzPts val="1800"/>
              <a:buChar char="-"/>
            </a:pPr>
            <a:r>
              <a:rPr lang="en"/>
              <a:t>Angle math is really hard!</a:t>
            </a:r>
            <a:endParaRPr/>
          </a:p>
          <a:p>
            <a:pPr indent="0" lvl="0" marL="0" rtl="0" algn="l">
              <a:spcBef>
                <a:spcPts val="1600"/>
              </a:spcBef>
              <a:spcAft>
                <a:spcPts val="1600"/>
              </a:spcAft>
              <a:buNone/>
            </a:pPr>
            <a:r>
              <a:t/>
            </a:r>
            <a:endParaRPr/>
          </a:p>
        </p:txBody>
      </p:sp>
      <p:sp>
        <p:nvSpPr>
          <p:cNvPr id="201" name="Google Shape;201;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02" name="Google Shape;202;p32"/>
          <p:cNvPicPr preferRelativeResize="0"/>
          <p:nvPr/>
        </p:nvPicPr>
        <p:blipFill>
          <a:blip r:embed="rId4">
            <a:alphaModFix/>
          </a:blip>
          <a:stretch>
            <a:fillRect/>
          </a:stretch>
        </p:blipFill>
        <p:spPr>
          <a:xfrm>
            <a:off x="5696200" y="-6"/>
            <a:ext cx="3073624" cy="24025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Encoding: Which is the bigger square?</a:t>
            </a:r>
            <a:endParaRPr/>
          </a:p>
        </p:txBody>
      </p:sp>
      <p:sp>
        <p:nvSpPr>
          <p:cNvPr id="208" name="Google Shape;208;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09" name="Google Shape;209;p33"/>
          <p:cNvSpPr/>
          <p:nvPr/>
        </p:nvSpPr>
        <p:spPr>
          <a:xfrm>
            <a:off x="1683775" y="1899475"/>
            <a:ext cx="844200" cy="1482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3"/>
          <p:cNvSpPr/>
          <p:nvPr/>
        </p:nvSpPr>
        <p:spPr>
          <a:xfrm>
            <a:off x="2880350" y="2144425"/>
            <a:ext cx="1123800" cy="1237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Assignment #1 review: whoa!</a:t>
            </a:r>
            <a:endParaRPr/>
          </a:p>
        </p:txBody>
      </p:sp>
      <p:sp>
        <p:nvSpPr>
          <p:cNvPr id="79" name="Google Shape;79;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from sklearn.neural_network import MLPClassifier ???</a:t>
            </a:r>
            <a:endParaRPr/>
          </a:p>
          <a:p>
            <a:pPr indent="-342900" lvl="0" marL="457200" rtl="0" algn="l">
              <a:spcBef>
                <a:spcPts val="0"/>
              </a:spcBef>
              <a:spcAft>
                <a:spcPts val="0"/>
              </a:spcAft>
              <a:buSzPts val="1800"/>
              <a:buChar char="●"/>
            </a:pPr>
            <a:r>
              <a:rPr lang="en"/>
              <a:t>from sklearn.ensemble import RandomForestClassifier </a:t>
            </a:r>
            <a:endParaRPr/>
          </a:p>
          <a:p>
            <a:pPr indent="-342900" lvl="0" marL="457200" rtl="0" algn="l">
              <a:spcBef>
                <a:spcPts val="0"/>
              </a:spcBef>
              <a:spcAft>
                <a:spcPts val="0"/>
              </a:spcAft>
              <a:buSzPts val="1800"/>
              <a:buChar char="●"/>
            </a:pPr>
            <a:r>
              <a:rPr lang="en"/>
              <a:t>from sklearn import tree</a:t>
            </a:r>
            <a:endParaRPr/>
          </a:p>
          <a:p>
            <a:pPr indent="0" lvl="0" marL="0" rtl="0" algn="l">
              <a:spcBef>
                <a:spcPts val="1600"/>
              </a:spcBef>
              <a:spcAft>
                <a:spcPts val="0"/>
              </a:spcAft>
              <a:buNone/>
            </a:pPr>
            <a:r>
              <a:rPr lang="en"/>
              <a:t>clf = tree.DecisionTreeClassifier()</a:t>
            </a:r>
            <a:endParaRPr/>
          </a:p>
          <a:p>
            <a:pPr indent="-342900" lvl="0" marL="457200" rtl="0" algn="l">
              <a:spcBef>
                <a:spcPts val="1600"/>
              </a:spcBef>
              <a:spcAft>
                <a:spcPts val="0"/>
              </a:spcAft>
              <a:buSzPts val="1800"/>
              <a:buChar char="●"/>
            </a:pPr>
            <a:r>
              <a:rPr lang="en"/>
              <a:t>income_loan_ratio = df_new['loan_amount_000s'] / df_new['applicant_income_000s']</a:t>
            </a:r>
            <a:endParaRPr/>
          </a:p>
          <a:p>
            <a:pPr indent="0" lvl="0" marL="0" rtl="0" algn="l">
              <a:spcBef>
                <a:spcPts val="1600"/>
              </a:spcBef>
              <a:spcAft>
                <a:spcPts val="1600"/>
              </a:spcAft>
              <a:buNone/>
            </a:pPr>
            <a:r>
              <a:t/>
            </a:r>
            <a:endParaRPr/>
          </a:p>
        </p:txBody>
      </p:sp>
      <p:sp>
        <p:nvSpPr>
          <p:cNvPr id="80" name="Google Shape;80;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Encoding: </a:t>
            </a:r>
            <a:r>
              <a:rPr lang="en"/>
              <a:t>Which is the bigger square?</a:t>
            </a:r>
            <a:endParaRPr/>
          </a:p>
        </p:txBody>
      </p:sp>
      <p:sp>
        <p:nvSpPr>
          <p:cNvPr id="216" name="Google Shape;216;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17" name="Google Shape;217;p34"/>
          <p:cNvSpPr/>
          <p:nvPr/>
        </p:nvSpPr>
        <p:spPr>
          <a:xfrm>
            <a:off x="4603575" y="2201425"/>
            <a:ext cx="844200" cy="1482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4"/>
          <p:cNvSpPr/>
          <p:nvPr/>
        </p:nvSpPr>
        <p:spPr>
          <a:xfrm rot="-5400000">
            <a:off x="2880350" y="2144425"/>
            <a:ext cx="1123800" cy="1237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Encoding: How much bigger is circle on right?</a:t>
            </a:r>
            <a:endParaRPr/>
          </a:p>
        </p:txBody>
      </p:sp>
      <p:sp>
        <p:nvSpPr>
          <p:cNvPr id="224" name="Google Shape;224;p35"/>
          <p:cNvSpPr txBox="1"/>
          <p:nvPr>
            <p:ph idx="1" type="body"/>
          </p:nvPr>
        </p:nvSpPr>
        <p:spPr>
          <a:xfrm>
            <a:off x="6516200" y="2626400"/>
            <a:ext cx="2244600" cy="12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1.5x?</a:t>
            </a:r>
            <a:endParaRPr/>
          </a:p>
          <a:p>
            <a:pPr indent="0" lvl="0" marL="0" rtl="0" algn="l">
              <a:spcBef>
                <a:spcPts val="1600"/>
              </a:spcBef>
              <a:spcAft>
                <a:spcPts val="0"/>
              </a:spcAft>
              <a:buNone/>
            </a:pPr>
            <a:r>
              <a:rPr lang="en"/>
              <a:t>2x?</a:t>
            </a:r>
            <a:endParaRPr/>
          </a:p>
          <a:p>
            <a:pPr indent="0" lvl="0" marL="0" rtl="0" algn="l">
              <a:spcBef>
                <a:spcPts val="1600"/>
              </a:spcBef>
              <a:spcAft>
                <a:spcPts val="1600"/>
              </a:spcAft>
              <a:buNone/>
            </a:pPr>
            <a:r>
              <a:rPr lang="en"/>
              <a:t>3x?</a:t>
            </a:r>
            <a:endParaRPr/>
          </a:p>
        </p:txBody>
      </p:sp>
      <p:sp>
        <p:nvSpPr>
          <p:cNvPr id="225" name="Google Shape;225;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26" name="Google Shape;226;p35"/>
          <p:cNvSpPr/>
          <p:nvPr/>
        </p:nvSpPr>
        <p:spPr>
          <a:xfrm>
            <a:off x="2727075" y="1879400"/>
            <a:ext cx="1140900" cy="1140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5"/>
          <p:cNvSpPr/>
          <p:nvPr/>
        </p:nvSpPr>
        <p:spPr>
          <a:xfrm>
            <a:off x="4710875" y="1704300"/>
            <a:ext cx="1618500" cy="16185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6"/>
          <p:cNvSpPr txBox="1"/>
          <p:nvPr>
            <p:ph idx="1" type="body"/>
          </p:nvPr>
        </p:nvSpPr>
        <p:spPr>
          <a:xfrm>
            <a:off x="279475" y="4522800"/>
            <a:ext cx="8520600" cy="316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From Jeff Heer: </a:t>
            </a:r>
            <a:r>
              <a:rPr lang="en" sz="1200" u="sng">
                <a:solidFill>
                  <a:schemeClr val="hlink"/>
                </a:solidFill>
                <a:hlinkClick r:id="rId3"/>
              </a:rPr>
              <a:t>https://courses.cs.washington.edu/courses/cse442/17au/lectures/CSE442-VisualEncoding.pdf</a:t>
            </a:r>
            <a:r>
              <a:rPr lang="en" sz="1200"/>
              <a:t> </a:t>
            </a:r>
            <a:endParaRPr sz="1200"/>
          </a:p>
        </p:txBody>
      </p:sp>
      <p:sp>
        <p:nvSpPr>
          <p:cNvPr id="233" name="Google Shape;233;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4" name="Google Shape;234;p36"/>
          <p:cNvPicPr preferRelativeResize="0"/>
          <p:nvPr/>
        </p:nvPicPr>
        <p:blipFill>
          <a:blip r:embed="rId4">
            <a:alphaModFix/>
          </a:blip>
          <a:stretch>
            <a:fillRect/>
          </a:stretch>
        </p:blipFill>
        <p:spPr>
          <a:xfrm>
            <a:off x="866925" y="264850"/>
            <a:ext cx="6134373" cy="4257952"/>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241" name="Google Shape;241;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42" name="Google Shape;242;p37"/>
          <p:cNvPicPr preferRelativeResize="0"/>
          <p:nvPr/>
        </p:nvPicPr>
        <p:blipFill>
          <a:blip r:embed="rId3">
            <a:alphaModFix/>
          </a:blip>
          <a:stretch>
            <a:fillRect/>
          </a:stretch>
        </p:blipFill>
        <p:spPr>
          <a:xfrm>
            <a:off x="0" y="222343"/>
            <a:ext cx="9144003" cy="469881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48" name="Google Shape;248;p38">
            <a:hlinkClick r:id="rId3"/>
          </p:cNvPr>
          <p:cNvPicPr preferRelativeResize="0"/>
          <p:nvPr/>
        </p:nvPicPr>
        <p:blipFill>
          <a:blip r:embed="rId4">
            <a:alphaModFix/>
          </a:blip>
          <a:stretch>
            <a:fillRect/>
          </a:stretch>
        </p:blipFill>
        <p:spPr>
          <a:xfrm>
            <a:off x="686775" y="293875"/>
            <a:ext cx="7326475" cy="48496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is visualization different for AI-infused products?</a:t>
            </a:r>
            <a:endParaRPr/>
          </a:p>
        </p:txBody>
      </p:sp>
      <p:sp>
        <p:nvSpPr>
          <p:cNvPr id="254" name="Google Shape;254;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Data is often output of algorithms -- so it is uncertain</a:t>
            </a:r>
            <a:endParaRPr/>
          </a:p>
          <a:p>
            <a:pPr indent="-342900" lvl="0" marL="457200" rtl="0" algn="l">
              <a:spcBef>
                <a:spcPts val="0"/>
              </a:spcBef>
              <a:spcAft>
                <a:spcPts val="0"/>
              </a:spcAft>
              <a:buSzPts val="1800"/>
              <a:buChar char="-"/>
            </a:pPr>
            <a:r>
              <a:rPr lang="en"/>
              <a:t>Inputs are also sometimes uncertain</a:t>
            </a:r>
            <a:endParaRPr/>
          </a:p>
          <a:p>
            <a:pPr indent="0" lvl="0" marL="457200" rtl="0" algn="l">
              <a:spcBef>
                <a:spcPts val="1600"/>
              </a:spcBef>
              <a:spcAft>
                <a:spcPts val="1600"/>
              </a:spcAft>
              <a:buNone/>
            </a:pPr>
            <a:r>
              <a:t/>
            </a:r>
            <a:endParaRPr/>
          </a:p>
        </p:txBody>
      </p:sp>
      <p:sp>
        <p:nvSpPr>
          <p:cNvPr id="255" name="Google Shape;255;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Visualizing for the user of an AI/ML system</a:t>
            </a:r>
            <a:endParaRPr/>
          </a:p>
        </p:txBody>
      </p:sp>
      <p:sp>
        <p:nvSpPr>
          <p:cNvPr id="261" name="Google Shape;261;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Visualizing uncertainty for users</a:t>
            </a:r>
            <a:endParaRPr/>
          </a:p>
        </p:txBody>
      </p:sp>
      <p:sp>
        <p:nvSpPr>
          <p:cNvPr id="267" name="Google Shape;267;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68" name="Google Shape;268;p41"/>
          <p:cNvPicPr preferRelativeResize="0"/>
          <p:nvPr/>
        </p:nvPicPr>
        <p:blipFill>
          <a:blip r:embed="rId3">
            <a:alphaModFix/>
          </a:blip>
          <a:stretch>
            <a:fillRect/>
          </a:stretch>
        </p:blipFill>
        <p:spPr>
          <a:xfrm>
            <a:off x="3267175" y="1235850"/>
            <a:ext cx="5205268" cy="3820975"/>
          </a:xfrm>
          <a:prstGeom prst="rect">
            <a:avLst/>
          </a:prstGeom>
          <a:noFill/>
          <a:ln>
            <a:noFill/>
          </a:ln>
        </p:spPr>
      </p:pic>
      <p:pic>
        <p:nvPicPr>
          <p:cNvPr id="269" name="Google Shape;269;p41"/>
          <p:cNvPicPr preferRelativeResize="0"/>
          <p:nvPr/>
        </p:nvPicPr>
        <p:blipFill rotWithShape="1">
          <a:blip r:embed="rId4">
            <a:alphaModFix/>
          </a:blip>
          <a:srcRect b="0" l="0" r="53078" t="0"/>
          <a:stretch/>
        </p:blipFill>
        <p:spPr>
          <a:xfrm>
            <a:off x="552700" y="1147575"/>
            <a:ext cx="2301048" cy="382097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does visualization give users? Is it worth it?</a:t>
            </a:r>
            <a:endParaRPr/>
          </a:p>
        </p:txBody>
      </p:sp>
      <p:sp>
        <p:nvSpPr>
          <p:cNvPr id="275" name="Google Shape;275;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76" name="Google Shape;276;p42"/>
          <p:cNvPicPr preferRelativeResize="0"/>
          <p:nvPr/>
        </p:nvPicPr>
        <p:blipFill>
          <a:blip r:embed="rId3">
            <a:alphaModFix/>
          </a:blip>
          <a:stretch>
            <a:fillRect/>
          </a:stretch>
        </p:blipFill>
        <p:spPr>
          <a:xfrm>
            <a:off x="0" y="1170125"/>
            <a:ext cx="4904034" cy="3820976"/>
          </a:xfrm>
          <a:prstGeom prst="rect">
            <a:avLst/>
          </a:prstGeom>
          <a:noFill/>
          <a:ln>
            <a:noFill/>
          </a:ln>
        </p:spPr>
      </p:pic>
      <p:pic>
        <p:nvPicPr>
          <p:cNvPr id="277" name="Google Shape;277;p42"/>
          <p:cNvPicPr preferRelativeResize="0"/>
          <p:nvPr/>
        </p:nvPicPr>
        <p:blipFill>
          <a:blip r:embed="rId4">
            <a:alphaModFix/>
          </a:blip>
          <a:stretch>
            <a:fillRect/>
          </a:stretch>
        </p:blipFill>
        <p:spPr>
          <a:xfrm>
            <a:off x="5654259" y="1170125"/>
            <a:ext cx="2601446" cy="382097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284" name="Google Shape;284;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85" name="Google Shape;285;p43"/>
          <p:cNvPicPr preferRelativeResize="0"/>
          <p:nvPr/>
        </p:nvPicPr>
        <p:blipFill>
          <a:blip r:embed="rId3">
            <a:alphaModFix/>
          </a:blip>
          <a:stretch>
            <a:fillRect/>
          </a:stretch>
        </p:blipFill>
        <p:spPr>
          <a:xfrm>
            <a:off x="0" y="371106"/>
            <a:ext cx="9144001" cy="440128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Assignment #1 review: common confusions</a:t>
            </a:r>
            <a:endParaRPr/>
          </a:p>
        </p:txBody>
      </p:sp>
      <p:sp>
        <p:nvSpPr>
          <p:cNvPr id="86" name="Google Shape;86;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google terms</a:t>
            </a:r>
            <a:endParaRPr/>
          </a:p>
          <a:p>
            <a:pPr indent="-342900" lvl="0" marL="457200" rtl="0" algn="l">
              <a:spcBef>
                <a:spcPts val="1600"/>
              </a:spcBef>
              <a:spcAft>
                <a:spcPts val="0"/>
              </a:spcAft>
              <a:buSzPts val="1800"/>
              <a:buChar char="●"/>
            </a:pPr>
            <a:r>
              <a:rPr lang="en"/>
              <a:t>Training set, validation set, test set difference</a:t>
            </a:r>
            <a:endParaRPr/>
          </a:p>
          <a:p>
            <a:pPr indent="-342900" lvl="0" marL="457200" rtl="0" algn="l">
              <a:spcBef>
                <a:spcPts val="0"/>
              </a:spcBef>
              <a:spcAft>
                <a:spcPts val="0"/>
              </a:spcAft>
              <a:buSzPts val="1800"/>
              <a:buChar char="●"/>
            </a:pPr>
            <a:r>
              <a:rPr lang="en"/>
              <a:t>What is one-hot encoding doing?</a:t>
            </a:r>
            <a:endParaRPr/>
          </a:p>
          <a:p>
            <a:pPr indent="-342900" lvl="0" marL="457200" rtl="0" algn="l">
              <a:spcBef>
                <a:spcPts val="0"/>
              </a:spcBef>
              <a:spcAft>
                <a:spcPts val="0"/>
              </a:spcAft>
              <a:buSzPts val="1800"/>
              <a:buChar char="●"/>
            </a:pPr>
            <a:r>
              <a:rPr lang="en"/>
              <a:t>What does it mean to replace nan values?</a:t>
            </a:r>
            <a:endParaRPr/>
          </a:p>
          <a:p>
            <a:pPr indent="-342900" lvl="0" marL="457200" rtl="0" algn="l">
              <a:spcBef>
                <a:spcPts val="0"/>
              </a:spcBef>
              <a:spcAft>
                <a:spcPts val="0"/>
              </a:spcAft>
              <a:buSzPts val="1800"/>
              <a:buChar char="●"/>
            </a:pPr>
            <a:r>
              <a:rPr lang="en"/>
              <a:t>Why did Logistic Regression perform the same as Dummy Classifier?</a:t>
            </a:r>
            <a:endParaRPr/>
          </a:p>
        </p:txBody>
      </p:sp>
      <p:sp>
        <p:nvSpPr>
          <p:cNvPr id="87" name="Google Shape;87;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4"/>
          <p:cNvSpPr txBox="1"/>
          <p:nvPr>
            <p:ph type="title"/>
          </p:nvPr>
        </p:nvSpPr>
        <p:spPr>
          <a:xfrm>
            <a:off x="311700" y="445025"/>
            <a:ext cx="532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Visualizing similar objects AI/ML</a:t>
            </a:r>
            <a:endParaRPr/>
          </a:p>
        </p:txBody>
      </p:sp>
      <p:sp>
        <p:nvSpPr>
          <p:cNvPr id="291" name="Google Shape;291;p44"/>
          <p:cNvSpPr txBox="1"/>
          <p:nvPr>
            <p:ph idx="1" type="body"/>
          </p:nvPr>
        </p:nvSpPr>
        <p:spPr>
          <a:xfrm>
            <a:off x="311700" y="1152475"/>
            <a:ext cx="5328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is the visualization in this app?</a:t>
            </a:r>
            <a:endParaRPr/>
          </a:p>
          <a:p>
            <a:pPr indent="0" lvl="0" marL="0" rtl="0" algn="l">
              <a:spcBef>
                <a:spcPts val="1600"/>
              </a:spcBef>
              <a:spcAft>
                <a:spcPts val="1600"/>
              </a:spcAft>
              <a:buNone/>
            </a:pPr>
            <a:r>
              <a:rPr lang="en"/>
              <a:t>What does visualization give users here?</a:t>
            </a:r>
            <a:endParaRPr/>
          </a:p>
        </p:txBody>
      </p:sp>
      <p:sp>
        <p:nvSpPr>
          <p:cNvPr id="292" name="Google Shape;292;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93" name="Google Shape;293;p44"/>
          <p:cNvPicPr preferRelativeResize="0"/>
          <p:nvPr/>
        </p:nvPicPr>
        <p:blipFill rotWithShape="1">
          <a:blip r:embed="rId3">
            <a:alphaModFix/>
          </a:blip>
          <a:srcRect b="0" l="28029" r="28269" t="0"/>
          <a:stretch/>
        </p:blipFill>
        <p:spPr>
          <a:xfrm>
            <a:off x="5771400" y="0"/>
            <a:ext cx="3372601" cy="5143499"/>
          </a:xfrm>
          <a:prstGeom prst="rect">
            <a:avLst/>
          </a:prstGeom>
          <a:noFill/>
          <a:ln>
            <a:noFill/>
          </a:ln>
        </p:spPr>
      </p:pic>
      <p:pic>
        <p:nvPicPr>
          <p:cNvPr id="294" name="Google Shape;294;p44"/>
          <p:cNvPicPr preferRelativeResize="0"/>
          <p:nvPr/>
        </p:nvPicPr>
        <p:blipFill>
          <a:blip r:embed="rId4">
            <a:alphaModFix/>
          </a:blip>
          <a:stretch>
            <a:fillRect/>
          </a:stretch>
        </p:blipFill>
        <p:spPr>
          <a:xfrm>
            <a:off x="855275" y="2232399"/>
            <a:ext cx="4240850" cy="28244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Visualization is good: Quantified self</a:t>
            </a:r>
            <a:endParaRPr/>
          </a:p>
        </p:txBody>
      </p:sp>
      <p:sp>
        <p:nvSpPr>
          <p:cNvPr id="300" name="Google Shape;300;p45"/>
          <p:cNvSpPr txBox="1"/>
          <p:nvPr>
            <p:ph idx="1" type="body"/>
          </p:nvPr>
        </p:nvSpPr>
        <p:spPr>
          <a:xfrm>
            <a:off x="311700" y="1152475"/>
            <a:ext cx="3669900" cy="161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Shown: Apple health visualization</a:t>
            </a:r>
            <a:endParaRPr/>
          </a:p>
          <a:p>
            <a:pPr indent="0" lvl="0" marL="0" rtl="0" algn="l">
              <a:spcBef>
                <a:spcPts val="1600"/>
              </a:spcBef>
              <a:spcAft>
                <a:spcPts val="1600"/>
              </a:spcAft>
              <a:buNone/>
            </a:pPr>
            <a:r>
              <a:rPr lang="en"/>
              <a:t>What do you think of these plots? What is unusual about them?</a:t>
            </a:r>
            <a:endParaRPr/>
          </a:p>
        </p:txBody>
      </p:sp>
      <p:sp>
        <p:nvSpPr>
          <p:cNvPr id="301" name="Google Shape;301;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02" name="Google Shape;302;p45"/>
          <p:cNvPicPr preferRelativeResize="0"/>
          <p:nvPr/>
        </p:nvPicPr>
        <p:blipFill>
          <a:blip r:embed="rId3">
            <a:alphaModFix/>
          </a:blip>
          <a:stretch>
            <a:fillRect/>
          </a:stretch>
        </p:blipFill>
        <p:spPr>
          <a:xfrm>
            <a:off x="4055000" y="1017725"/>
            <a:ext cx="4315898" cy="3820972"/>
          </a:xfrm>
          <a:prstGeom prst="rect">
            <a:avLst/>
          </a:prstGeom>
          <a:noFill/>
          <a:ln>
            <a:noFill/>
          </a:ln>
        </p:spPr>
      </p:pic>
      <p:pic>
        <p:nvPicPr>
          <p:cNvPr id="303" name="Google Shape;303;p45"/>
          <p:cNvPicPr preferRelativeResize="0"/>
          <p:nvPr/>
        </p:nvPicPr>
        <p:blipFill>
          <a:blip r:embed="rId4">
            <a:alphaModFix/>
          </a:blip>
          <a:stretch>
            <a:fillRect/>
          </a:stretch>
        </p:blipFill>
        <p:spPr>
          <a:xfrm>
            <a:off x="152400" y="2915875"/>
            <a:ext cx="3685975" cy="20752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does visualization give users? Is it worth it?</a:t>
            </a:r>
            <a:endParaRPr/>
          </a:p>
        </p:txBody>
      </p:sp>
      <p:sp>
        <p:nvSpPr>
          <p:cNvPr id="309" name="Google Shape;309;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10" name="Google Shape;310;p46"/>
          <p:cNvPicPr preferRelativeResize="0"/>
          <p:nvPr/>
        </p:nvPicPr>
        <p:blipFill>
          <a:blip r:embed="rId3">
            <a:alphaModFix/>
          </a:blip>
          <a:stretch>
            <a:fillRect/>
          </a:stretch>
        </p:blipFill>
        <p:spPr>
          <a:xfrm>
            <a:off x="468250" y="1161475"/>
            <a:ext cx="6739427" cy="3389700"/>
          </a:xfrm>
          <a:prstGeom prst="rect">
            <a:avLst/>
          </a:prstGeom>
          <a:noFill/>
          <a:ln>
            <a:noFill/>
          </a:ln>
        </p:spPr>
      </p:pic>
      <p:sp>
        <p:nvSpPr>
          <p:cNvPr id="311" name="Google Shape;311;p46"/>
          <p:cNvSpPr txBox="1"/>
          <p:nvPr/>
        </p:nvSpPr>
        <p:spPr>
          <a:xfrm>
            <a:off x="642925" y="4380325"/>
            <a:ext cx="6102300" cy="6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https://washuvis.github.io/admissions/process-book/</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Visualization for developing AI/ML systems</a:t>
            </a:r>
            <a:endParaRPr/>
          </a:p>
        </p:txBody>
      </p:sp>
      <p:sp>
        <p:nvSpPr>
          <p:cNvPr id="317" name="Google Shape;317;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Tasks for visualization in AI/ML Development</a:t>
            </a:r>
            <a:endParaRPr/>
          </a:p>
        </p:txBody>
      </p:sp>
      <p:sp>
        <p:nvSpPr>
          <p:cNvPr id="323" name="Google Shape;323;p4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Understanding data that goes into models</a:t>
            </a:r>
            <a:endParaRPr b="1">
              <a:solidFill>
                <a:srgbClr val="000000"/>
              </a:solidFill>
            </a:endParaRPr>
          </a:p>
          <a:p>
            <a:pPr indent="-342900" lvl="0" marL="457200" rtl="0" algn="l">
              <a:spcBef>
                <a:spcPts val="1600"/>
              </a:spcBef>
              <a:spcAft>
                <a:spcPts val="0"/>
              </a:spcAft>
              <a:buSzPts val="1800"/>
              <a:buAutoNum type="arabicPeriod"/>
            </a:pPr>
            <a:r>
              <a:rPr lang="en"/>
              <a:t>Understanding what a dataset contains</a:t>
            </a:r>
            <a:endParaRPr/>
          </a:p>
          <a:p>
            <a:pPr indent="-342900" lvl="0" marL="457200" rtl="0" algn="l">
              <a:spcBef>
                <a:spcPts val="0"/>
              </a:spcBef>
              <a:spcAft>
                <a:spcPts val="0"/>
              </a:spcAft>
              <a:buSzPts val="1800"/>
              <a:buAutoNum type="arabicPeriod"/>
            </a:pPr>
            <a:r>
              <a:rPr lang="en"/>
              <a:t>Visualize for data cleaning</a:t>
            </a:r>
            <a:endParaRPr/>
          </a:p>
          <a:p>
            <a:pPr indent="-342900" lvl="0" marL="457200" rtl="0" algn="l">
              <a:spcBef>
                <a:spcPts val="0"/>
              </a:spcBef>
              <a:spcAft>
                <a:spcPts val="0"/>
              </a:spcAft>
              <a:buSzPts val="1800"/>
              <a:buAutoNum type="arabicPeriod"/>
            </a:pPr>
            <a:r>
              <a:rPr lang="en"/>
              <a:t>Visualize for feature creation</a:t>
            </a:r>
            <a:endParaRPr/>
          </a:p>
          <a:p>
            <a:pPr indent="0" lvl="0" marL="0" rtl="0" algn="l">
              <a:spcBef>
                <a:spcPts val="1600"/>
              </a:spcBef>
              <a:spcAft>
                <a:spcPts val="0"/>
              </a:spcAft>
              <a:buNone/>
            </a:pPr>
            <a:r>
              <a:rPr b="1" lang="en">
                <a:solidFill>
                  <a:srgbClr val="000000"/>
                </a:solidFill>
              </a:rPr>
              <a:t>Monitoring models </a:t>
            </a:r>
            <a:endParaRPr b="1">
              <a:solidFill>
                <a:srgbClr val="000000"/>
              </a:solidFill>
            </a:endParaRPr>
          </a:p>
          <a:p>
            <a:pPr indent="-342900" lvl="0" marL="457200" rtl="0" algn="l">
              <a:spcBef>
                <a:spcPts val="1600"/>
              </a:spcBef>
              <a:spcAft>
                <a:spcPts val="0"/>
              </a:spcAft>
              <a:buSzPts val="1800"/>
              <a:buAutoNum type="arabicPeriod"/>
            </a:pPr>
            <a:r>
              <a:rPr lang="en"/>
              <a:t>Visualize performance on different data groups</a:t>
            </a:r>
            <a:endParaRPr/>
          </a:p>
          <a:p>
            <a:pPr indent="-342900" lvl="0" marL="457200" rtl="0" algn="l">
              <a:spcBef>
                <a:spcPts val="0"/>
              </a:spcBef>
              <a:spcAft>
                <a:spcPts val="0"/>
              </a:spcAft>
              <a:buSzPts val="1800"/>
              <a:buAutoNum type="arabicPeriod"/>
            </a:pPr>
            <a:r>
              <a:rPr lang="en"/>
              <a:t>Understand model output</a:t>
            </a:r>
            <a:endParaRPr/>
          </a:p>
          <a:p>
            <a:pPr indent="-342900" lvl="0" marL="457200" rtl="0" algn="l">
              <a:spcBef>
                <a:spcPts val="0"/>
              </a:spcBef>
              <a:spcAft>
                <a:spcPts val="0"/>
              </a:spcAft>
              <a:buSzPts val="1800"/>
              <a:buAutoNum type="arabicPeriod"/>
            </a:pPr>
            <a:r>
              <a:rPr lang="en"/>
              <a:t>Visually search for possible negative bias or discrimination</a:t>
            </a:r>
            <a:endParaRPr/>
          </a:p>
        </p:txBody>
      </p:sp>
      <p:sp>
        <p:nvSpPr>
          <p:cNvPr id="324" name="Google Shape;324;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9"/>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in this dataset (at scale)?</a:t>
            </a:r>
            <a:endParaRPr/>
          </a:p>
        </p:txBody>
      </p:sp>
      <p:sp>
        <p:nvSpPr>
          <p:cNvPr id="330" name="Google Shape;330;p49"/>
          <p:cNvSpPr txBox="1"/>
          <p:nvPr>
            <p:ph idx="1" type="body"/>
          </p:nvPr>
        </p:nvSpPr>
        <p:spPr>
          <a:xfrm>
            <a:off x="2781925" y="58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What do you think of this hairball?</a:t>
            </a:r>
            <a:endParaRPr/>
          </a:p>
        </p:txBody>
      </p:sp>
      <p:sp>
        <p:nvSpPr>
          <p:cNvPr id="331" name="Google Shape;331;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Check out https://g.co/aiexperiments to learn more.&#10;&#10;This experiment helps visualize what’s happening in machine learning. It allows coders to see and explore their high-dimensional data. The goal is to eventually make this an open-source tool within TensorFlow, so that any coder can use these visualization techniques to explore their data. http://g.co/aiexperiments&#10;&#10;Built by Daniel Smilkov, Fernanda Viégas, Martin Wattenberg, and the Big Picture team at Google.&#10;&#10;More resources:&#10;http://www.tensorflow.org" id="332" name="Google Shape;332;p49" title="A.I. Experiments: Visualizing High-Dimensional Space">
            <a:hlinkClick r:id="rId3"/>
          </p:cNvPr>
          <p:cNvPicPr preferRelativeResize="0"/>
          <p:nvPr/>
        </p:nvPicPr>
        <p:blipFill>
          <a:blip r:embed="rId4">
            <a:alphaModFix/>
          </a:blip>
          <a:stretch>
            <a:fillRect/>
          </a:stretch>
        </p:blipFill>
        <p:spPr>
          <a:xfrm>
            <a:off x="1488900" y="865325"/>
            <a:ext cx="5741700" cy="43062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Exploring desirable outcomes of a model</a:t>
            </a:r>
            <a:endParaRPr/>
          </a:p>
        </p:txBody>
      </p:sp>
      <p:sp>
        <p:nvSpPr>
          <p:cNvPr id="338" name="Google Shape;338;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u="sng">
                <a:solidFill>
                  <a:schemeClr val="hlink"/>
                </a:solidFill>
                <a:hlinkClick r:id="rId3"/>
              </a:rPr>
              <a:t>https://research.google.com/bigpicture/attacking-discrimination-in-ml/</a:t>
            </a:r>
            <a:endParaRPr/>
          </a:p>
          <a:p>
            <a:pPr indent="-342900" lvl="0" marL="457200" rtl="0" algn="l">
              <a:spcBef>
                <a:spcPts val="0"/>
              </a:spcBef>
              <a:spcAft>
                <a:spcPts val="0"/>
              </a:spcAft>
              <a:buSzPts val="1800"/>
              <a:buChar char="-"/>
            </a:pPr>
            <a:r>
              <a:rPr lang="en"/>
              <a:t>What-if tool</a:t>
            </a:r>
            <a:endParaRPr/>
          </a:p>
          <a:p>
            <a:pPr indent="0" lvl="0" marL="0" rtl="0" algn="l">
              <a:spcBef>
                <a:spcPts val="1600"/>
              </a:spcBef>
              <a:spcAft>
                <a:spcPts val="0"/>
              </a:spcAft>
              <a:buNone/>
            </a:pPr>
            <a:r>
              <a:rPr lang="en"/>
              <a:t>What do you think of these visualizations?</a:t>
            </a:r>
            <a:endParaRPr/>
          </a:p>
          <a:p>
            <a:pPr indent="0" lvl="0" marL="0" rtl="0" algn="l">
              <a:spcBef>
                <a:spcPts val="1600"/>
              </a:spcBef>
              <a:spcAft>
                <a:spcPts val="1600"/>
              </a:spcAft>
              <a:buNone/>
            </a:pPr>
            <a:r>
              <a:rPr lang="en"/>
              <a:t>Where you able to gain insights from them, why or why not?</a:t>
            </a:r>
            <a:endParaRPr/>
          </a:p>
        </p:txBody>
      </p:sp>
      <p:sp>
        <p:nvSpPr>
          <p:cNvPr id="339" name="Google Shape;339;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5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Reading comments</a:t>
            </a:r>
            <a:endParaRPr/>
          </a:p>
        </p:txBody>
      </p:sp>
      <p:sp>
        <p:nvSpPr>
          <p:cNvPr id="345" name="Google Shape;345;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200"/>
              <a:t>‹#›</a:t>
            </a:fld>
            <a:endParaRPr sz="1200"/>
          </a:p>
        </p:txBody>
      </p:sp>
      <p:sp>
        <p:nvSpPr>
          <p:cNvPr id="352" name="Google Shape;352;p5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“However, after reading this article I almost think usability has to be higher for applications that have real life impacts, like in the medical field, because there is very little room for error”</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rPr lang="en"/>
              <a:t>Beyond this, there's still the issues of what the sliders will be among the thousands of features encoded by the model.</a:t>
            </a:r>
            <a:endParaRPr/>
          </a:p>
        </p:txBody>
      </p:sp>
      <p:sp>
        <p:nvSpPr>
          <p:cNvPr id="359" name="Google Shape;359;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do we care about Visualization in HAII?</a:t>
            </a:r>
            <a:endParaRPr/>
          </a:p>
        </p:txBody>
      </p:sp>
      <p:sp>
        <p:nvSpPr>
          <p:cNvPr id="93" name="Google Shape;93;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279400" lvl="0" marL="342900" rtl="0" algn="l">
              <a:spcBef>
                <a:spcPts val="0"/>
              </a:spcBef>
              <a:spcAft>
                <a:spcPts val="0"/>
              </a:spcAft>
              <a:buSzPts val="1800"/>
              <a:buChar char="●"/>
            </a:pPr>
            <a:r>
              <a:rPr lang="en"/>
              <a:t>Good visualization (maybe) eliminates need for AI</a:t>
            </a:r>
            <a:endParaRPr/>
          </a:p>
          <a:p>
            <a:pPr indent="-254000" lvl="1" marL="685800" rtl="0" algn="l">
              <a:spcBef>
                <a:spcPts val="0"/>
              </a:spcBef>
              <a:spcAft>
                <a:spcPts val="0"/>
              </a:spcAft>
              <a:buSzPts val="1400"/>
              <a:buChar char="○"/>
            </a:pPr>
            <a:r>
              <a:rPr lang="en"/>
              <a:t>augmented sensemaking</a:t>
            </a:r>
            <a:br>
              <a:rPr lang="en"/>
            </a:br>
            <a:endParaRPr/>
          </a:p>
          <a:p>
            <a:pPr indent="-279400" lvl="0" marL="342900" rtl="0" algn="l">
              <a:spcBef>
                <a:spcPts val="0"/>
              </a:spcBef>
              <a:spcAft>
                <a:spcPts val="0"/>
              </a:spcAft>
              <a:buSzPts val="1800"/>
              <a:buChar char="●"/>
            </a:pPr>
            <a:r>
              <a:rPr lang="en"/>
              <a:t>AI helps create better visualizations</a:t>
            </a:r>
            <a:endParaRPr/>
          </a:p>
          <a:p>
            <a:pPr indent="-254000" lvl="1" marL="685800" rtl="0" algn="l">
              <a:spcBef>
                <a:spcPts val="0"/>
              </a:spcBef>
              <a:spcAft>
                <a:spcPts val="0"/>
              </a:spcAft>
              <a:buSzPts val="1400"/>
              <a:buChar char="○"/>
            </a:pPr>
            <a:r>
              <a:rPr lang="en"/>
              <a:t>with lots of complex data, difficult to do manually</a:t>
            </a:r>
            <a:br>
              <a:rPr lang="en"/>
            </a:br>
            <a:endParaRPr/>
          </a:p>
          <a:p>
            <a:pPr indent="-279400" lvl="0" marL="342900" rtl="0" algn="l">
              <a:spcBef>
                <a:spcPts val="0"/>
              </a:spcBef>
              <a:spcAft>
                <a:spcPts val="0"/>
              </a:spcAft>
              <a:buSzPts val="1800"/>
              <a:buChar char="●"/>
            </a:pPr>
            <a:r>
              <a:rPr lang="en"/>
              <a:t>Visualizing Models</a:t>
            </a:r>
            <a:endParaRPr/>
          </a:p>
          <a:p>
            <a:pPr indent="-254000" lvl="1" marL="685800" rtl="0" algn="l">
              <a:spcBef>
                <a:spcPts val="0"/>
              </a:spcBef>
              <a:spcAft>
                <a:spcPts val="0"/>
              </a:spcAft>
              <a:buSzPts val="1400"/>
              <a:buChar char="○"/>
            </a:pPr>
            <a:r>
              <a:rPr lang="en"/>
              <a:t>“Understanding” models for developers</a:t>
            </a:r>
            <a:endParaRPr/>
          </a:p>
          <a:p>
            <a:pPr indent="-254000" lvl="1" marL="685800" rtl="0" algn="l">
              <a:spcBef>
                <a:spcPts val="0"/>
              </a:spcBef>
              <a:spcAft>
                <a:spcPts val="0"/>
              </a:spcAft>
              <a:buSzPts val="1400"/>
              <a:buChar char="○"/>
            </a:pPr>
            <a:r>
              <a:rPr lang="en"/>
              <a:t>“Understanding” models for users</a:t>
            </a:r>
            <a:endParaRPr/>
          </a:p>
          <a:p>
            <a:pPr indent="-254000" lvl="2" marL="1028700" rtl="0" algn="l">
              <a:spcBef>
                <a:spcPts val="0"/>
              </a:spcBef>
              <a:spcAft>
                <a:spcPts val="0"/>
              </a:spcAft>
              <a:buSzPts val="1400"/>
              <a:buChar char="■"/>
            </a:pPr>
            <a:r>
              <a:rPr lang="en"/>
              <a:t>Understanding is too vague. Think about maybe describing, predicting outcomes, etc. </a:t>
            </a:r>
            <a:endParaRPr/>
          </a:p>
        </p:txBody>
      </p:sp>
      <p:sp>
        <p:nvSpPr>
          <p:cNvPr id="94" name="Google Shape;94;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200">
                <a:solidFill>
                  <a:schemeClr val="dk2"/>
                </a:solidFill>
                <a:latin typeface="Arial"/>
                <a:ea typeface="Arial"/>
                <a:cs typeface="Arial"/>
                <a:sym typeface="Arial"/>
              </a:rPr>
              <a:t>‹#›</a:t>
            </a:fld>
            <a:endParaRPr sz="1200">
              <a:solidFill>
                <a:schemeClr val="dk2"/>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5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Did I overthink the problem or did the algorithm went wrong? In my own mental model, I always think towards the way that let the algorithm build better models and produce better performance. But in the case of medical decisions, it is certainly not the appropriate way.</a:t>
            </a:r>
            <a:endParaRPr/>
          </a:p>
        </p:txBody>
      </p:sp>
      <p:sp>
        <p:nvSpPr>
          <p:cNvPr id="366" name="Google Shape;366;p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5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 thought the discussion at the end about the precision vs. glanceability tradeoff  was really similar to how the class was divided on Tuesday about which type of user interface they would want to see”</a:t>
            </a:r>
            <a:endParaRPr/>
          </a:p>
        </p:txBody>
      </p:sp>
      <p:sp>
        <p:nvSpPr>
          <p:cNvPr id="373" name="Google Shape;373;p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19"/>
          <p:cNvPicPr preferRelativeResize="0"/>
          <p:nvPr/>
        </p:nvPicPr>
        <p:blipFill>
          <a:blip r:embed="rId3">
            <a:alphaModFix/>
          </a:blip>
          <a:stretch>
            <a:fillRect/>
          </a:stretch>
        </p:blipFill>
        <p:spPr>
          <a:xfrm>
            <a:off x="0" y="0"/>
            <a:ext cx="7132799" cy="5143501"/>
          </a:xfrm>
          <a:prstGeom prst="rect">
            <a:avLst/>
          </a:prstGeom>
          <a:noFill/>
          <a:ln>
            <a:noFill/>
          </a:ln>
        </p:spPr>
      </p:pic>
      <p:sp>
        <p:nvSpPr>
          <p:cNvPr id="100" name="Google Shape;100;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20"/>
          <p:cNvPicPr preferRelativeResize="0"/>
          <p:nvPr/>
        </p:nvPicPr>
        <p:blipFill rotWithShape="1">
          <a:blip r:embed="rId3">
            <a:alphaModFix/>
          </a:blip>
          <a:srcRect b="0" l="0" r="1448" t="1970"/>
          <a:stretch/>
        </p:blipFill>
        <p:spPr>
          <a:xfrm>
            <a:off x="0" y="45125"/>
            <a:ext cx="7061025" cy="5098376"/>
          </a:xfrm>
          <a:prstGeom prst="rect">
            <a:avLst/>
          </a:prstGeom>
          <a:noFill/>
          <a:ln>
            <a:noFill/>
          </a:ln>
        </p:spPr>
      </p:pic>
      <p:sp>
        <p:nvSpPr>
          <p:cNvPr id="106" name="Google Shape;106;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1"/>
          <p:cNvPicPr preferRelativeResize="0"/>
          <p:nvPr/>
        </p:nvPicPr>
        <p:blipFill rotWithShape="1">
          <a:blip r:embed="rId3">
            <a:alphaModFix/>
          </a:blip>
          <a:srcRect b="0" l="1099" r="775" t="1536"/>
          <a:stretch/>
        </p:blipFill>
        <p:spPr>
          <a:xfrm>
            <a:off x="2750" y="78950"/>
            <a:ext cx="7027200" cy="5064551"/>
          </a:xfrm>
          <a:prstGeom prst="rect">
            <a:avLst/>
          </a:prstGeom>
          <a:noFill/>
          <a:ln>
            <a:noFill/>
          </a:ln>
        </p:spPr>
      </p:pic>
      <p:sp>
        <p:nvSpPr>
          <p:cNvPr id="112" name="Google Shape;112;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Hairballs</a:t>
            </a:r>
            <a:endParaRPr/>
          </a:p>
        </p:txBody>
      </p:sp>
      <p:pic>
        <p:nvPicPr>
          <p:cNvPr id="118" name="Google Shape;118;p22"/>
          <p:cNvPicPr preferRelativeResize="0"/>
          <p:nvPr/>
        </p:nvPicPr>
        <p:blipFill>
          <a:blip r:embed="rId3">
            <a:alphaModFix/>
          </a:blip>
          <a:stretch>
            <a:fillRect/>
          </a:stretch>
        </p:blipFill>
        <p:spPr>
          <a:xfrm>
            <a:off x="2349563" y="902606"/>
            <a:ext cx="4894038" cy="3646781"/>
          </a:xfrm>
          <a:prstGeom prst="rect">
            <a:avLst/>
          </a:prstGeom>
          <a:noFill/>
          <a:ln>
            <a:noFill/>
          </a:ln>
        </p:spPr>
      </p:pic>
      <p:sp>
        <p:nvSpPr>
          <p:cNvPr id="119" name="Google Shape;11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Today’s Agenda</a:t>
            </a:r>
            <a:endParaRPr/>
          </a:p>
        </p:txBody>
      </p:sp>
      <p:sp>
        <p:nvSpPr>
          <p:cNvPr id="125" name="Google Shape;125;p23"/>
          <p:cNvSpPr txBox="1"/>
          <p:nvPr>
            <p:ph idx="1" type="body"/>
          </p:nvPr>
        </p:nvSpPr>
        <p:spPr>
          <a:xfrm>
            <a:off x="311700" y="1017725"/>
            <a:ext cx="8520600" cy="39648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Visualization of information: </a:t>
            </a:r>
            <a:endParaRPr/>
          </a:p>
          <a:p>
            <a:pPr indent="-317500" lvl="1" marL="914400" rtl="0" algn="l">
              <a:lnSpc>
                <a:spcPct val="150000"/>
              </a:lnSpc>
              <a:spcBef>
                <a:spcPts val="0"/>
              </a:spcBef>
              <a:spcAft>
                <a:spcPts val="0"/>
              </a:spcAft>
              <a:buSzPts val="1400"/>
              <a:buChar char="-"/>
            </a:pPr>
            <a:r>
              <a:rPr lang="en"/>
              <a:t>Can be used to manipulate; enlighten; explore</a:t>
            </a:r>
            <a:endParaRPr/>
          </a:p>
          <a:p>
            <a:pPr indent="-317500" lvl="1" marL="914400" rtl="0" algn="l">
              <a:lnSpc>
                <a:spcPct val="150000"/>
              </a:lnSpc>
              <a:spcBef>
                <a:spcPts val="0"/>
              </a:spcBef>
              <a:spcAft>
                <a:spcPts val="0"/>
              </a:spcAft>
              <a:buSzPts val="1400"/>
              <a:buChar char="-"/>
            </a:pPr>
            <a:r>
              <a:rPr lang="en"/>
              <a:t>Visualization to communicate versus hide uncertainty: why hide uncertainty? Why show it?</a:t>
            </a:r>
            <a:endParaRPr/>
          </a:p>
          <a:p>
            <a:pPr indent="-317500" lvl="1" marL="914400" rtl="0" algn="l">
              <a:lnSpc>
                <a:spcPct val="150000"/>
              </a:lnSpc>
              <a:spcBef>
                <a:spcPts val="0"/>
              </a:spcBef>
              <a:spcAft>
                <a:spcPts val="0"/>
              </a:spcAft>
              <a:buSzPts val="1400"/>
              <a:buChar char="-"/>
            </a:pPr>
            <a:r>
              <a:rPr lang="en"/>
              <a:t>When to visualize, when not to visualize?</a:t>
            </a:r>
            <a:endParaRPr/>
          </a:p>
          <a:p>
            <a:pPr indent="-342900" lvl="0" marL="457200" rtl="0" algn="l">
              <a:lnSpc>
                <a:spcPct val="150000"/>
              </a:lnSpc>
              <a:spcBef>
                <a:spcPts val="0"/>
              </a:spcBef>
              <a:spcAft>
                <a:spcPts val="0"/>
              </a:spcAft>
              <a:buSzPts val="1800"/>
              <a:buChar char="-"/>
            </a:pPr>
            <a:r>
              <a:rPr lang="en"/>
              <a:t>For whom? User-facing visualizations in AI/ML Systems</a:t>
            </a:r>
            <a:endParaRPr/>
          </a:p>
          <a:p>
            <a:pPr indent="-317500" lvl="1" marL="914400" rtl="0" algn="l">
              <a:lnSpc>
                <a:spcPct val="150000"/>
              </a:lnSpc>
              <a:spcBef>
                <a:spcPts val="0"/>
              </a:spcBef>
              <a:spcAft>
                <a:spcPts val="0"/>
              </a:spcAft>
              <a:buSzPts val="1400"/>
              <a:buChar char="-"/>
            </a:pPr>
            <a:r>
              <a:rPr lang="en"/>
              <a:t>Tasks to support [quantified self/charts, qualifying a result: medical decisions, is a graphical thing the best form?]</a:t>
            </a:r>
            <a:endParaRPr/>
          </a:p>
          <a:p>
            <a:pPr indent="-317500" lvl="1" marL="914400" rtl="0" algn="l">
              <a:lnSpc>
                <a:spcPct val="150000"/>
              </a:lnSpc>
              <a:spcBef>
                <a:spcPts val="0"/>
              </a:spcBef>
              <a:spcAft>
                <a:spcPts val="0"/>
              </a:spcAft>
              <a:buSzPts val="1400"/>
              <a:buChar char="-"/>
            </a:pPr>
            <a:r>
              <a:rPr lang="en"/>
              <a:t>Different forms of showing data or results to users</a:t>
            </a:r>
            <a:endParaRPr/>
          </a:p>
          <a:p>
            <a:pPr indent="-342900" lvl="0" marL="457200" rtl="0" algn="l">
              <a:lnSpc>
                <a:spcPct val="150000"/>
              </a:lnSpc>
              <a:spcBef>
                <a:spcPts val="0"/>
              </a:spcBef>
              <a:spcAft>
                <a:spcPts val="0"/>
              </a:spcAft>
              <a:buSzPts val="1800"/>
              <a:buChar char="-"/>
            </a:pPr>
            <a:r>
              <a:rPr lang="en"/>
              <a:t>For whom? Visualization for development of AI/ML Systems</a:t>
            </a:r>
            <a:endParaRPr/>
          </a:p>
          <a:p>
            <a:pPr indent="-317500" lvl="1" marL="914400" rtl="0" algn="l">
              <a:lnSpc>
                <a:spcPct val="150000"/>
              </a:lnSpc>
              <a:spcBef>
                <a:spcPts val="0"/>
              </a:spcBef>
              <a:spcAft>
                <a:spcPts val="0"/>
              </a:spcAft>
              <a:buSzPts val="1400"/>
              <a:buChar char="-"/>
            </a:pPr>
            <a:r>
              <a:rPr lang="en"/>
              <a:t>Tasks to support</a:t>
            </a:r>
            <a:endParaRPr/>
          </a:p>
          <a:p>
            <a:pPr indent="-317500" lvl="1" marL="914400" rtl="0" algn="l">
              <a:lnSpc>
                <a:spcPct val="150000"/>
              </a:lnSpc>
              <a:spcBef>
                <a:spcPts val="0"/>
              </a:spcBef>
              <a:spcAft>
                <a:spcPts val="0"/>
              </a:spcAft>
              <a:buSzPts val="1400"/>
              <a:buChar char="-"/>
            </a:pPr>
            <a:r>
              <a:rPr lang="en"/>
              <a:t>Understanding what’s in your data: Fairvis, What-if tool</a:t>
            </a:r>
            <a:endParaRPr/>
          </a:p>
        </p:txBody>
      </p:sp>
      <p:sp>
        <p:nvSpPr>
          <p:cNvPr id="126" name="Google Shape;126;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AII Styleguid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